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76" r:id="rId4"/>
    <p:sldMasterId id="2147483685" r:id="rId5"/>
    <p:sldMasterId id="2147483697" r:id="rId6"/>
    <p:sldMasterId id="2147483719" r:id="rId7"/>
    <p:sldMasterId id="2147483725" r:id="rId8"/>
    <p:sldMasterId id="2147483737" r:id="rId9"/>
    <p:sldMasterId id="2147483749" r:id="rId10"/>
    <p:sldMasterId id="2147483761" r:id="rId11"/>
  </p:sldMasterIdLst>
  <p:notesMasterIdLst>
    <p:notesMasterId r:id="rId63"/>
  </p:notesMasterIdLst>
  <p:sldIdLst>
    <p:sldId id="262" r:id="rId12"/>
    <p:sldId id="267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263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64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65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266" r:id="rId57"/>
    <p:sldId id="301" r:id="rId58"/>
    <p:sldId id="302" r:id="rId59"/>
    <p:sldId id="303" r:id="rId60"/>
    <p:sldId id="304" r:id="rId61"/>
    <p:sldId id="305" r:id="rId6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773" y="-2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CD395-FFD5-44A2-95E7-D23AB4805AFF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6FD73-C764-47E1-A396-E2C10457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23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563FC-82AB-D046-9156-A73D670BA998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11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1883" indent="-221883"/>
            <a:r>
              <a:rPr lang="en-US" sz="1400" dirty="0"/>
              <a:t>R&amp;D portfolio is to advance our understanding and play our role as a facilitator of the process</a:t>
            </a:r>
          </a:p>
          <a:p>
            <a:pPr marL="221883" indent="-221883"/>
            <a:endParaRPr lang="en-US" sz="1400" dirty="0"/>
          </a:p>
          <a:p>
            <a:pPr marL="221883" indent="-221883"/>
            <a:r>
              <a:rPr lang="en-US" sz="1400" dirty="0"/>
              <a:t>Loosely grouped into four categories:</a:t>
            </a:r>
          </a:p>
          <a:p>
            <a:pPr marL="221883" indent="-221883">
              <a:buFontTx/>
              <a:buAutoNum type="arabicPeriod"/>
            </a:pPr>
            <a:r>
              <a:rPr lang="en-US" sz="1400" dirty="0"/>
              <a:t>Performance and emissions Testing of Alternative fuels to support ASTM approval and emission benefits measurement</a:t>
            </a:r>
          </a:p>
          <a:p>
            <a:pPr marL="221883" indent="-221883">
              <a:buFontTx/>
              <a:buAutoNum type="arabicPeriod"/>
            </a:pPr>
            <a:r>
              <a:rPr lang="en-US" sz="1400" dirty="0"/>
              <a:t>Analysis on impacts, economics and availability to Improve our understanding and decision making</a:t>
            </a:r>
          </a:p>
          <a:p>
            <a:pPr marL="221883" indent="-221883">
              <a:buFontTx/>
              <a:buAutoNum type="arabicPeriod"/>
            </a:pPr>
            <a:r>
              <a:rPr lang="en-US" sz="1400" dirty="0"/>
              <a:t>Coordination and Leveraging efforts across…public-private, </a:t>
            </a:r>
            <a:r>
              <a:rPr lang="en-US" sz="1400" dirty="0" err="1"/>
              <a:t>iteragency</a:t>
            </a:r>
            <a:r>
              <a:rPr lang="en-US" sz="1400" dirty="0"/>
              <a:t>, government and with international partners</a:t>
            </a:r>
          </a:p>
          <a:p>
            <a:pPr marL="221883" indent="-221883">
              <a:buFontTx/>
              <a:buAutoNum type="arabicPeriod"/>
            </a:pPr>
            <a:r>
              <a:rPr lang="en-US" sz="1400" dirty="0"/>
              <a:t>Tracking Fuel Use by U.S. aviation to measure progress towards our goals – we work with Airlines for America and the Defense Logistics Agency – Energy to count gallons of fuel used</a:t>
            </a:r>
          </a:p>
          <a:p>
            <a:pPr marL="221883" indent="-221883">
              <a:buFontTx/>
              <a:buAutoNum type="arabicPeriod"/>
            </a:pPr>
            <a:endParaRPr lang="en-US" sz="1400" dirty="0"/>
          </a:p>
          <a:p>
            <a:pPr marL="221883" indent="-221883"/>
            <a:r>
              <a:rPr lang="en-US" sz="1400" dirty="0"/>
              <a:t>Our means of conducting the work on the right side </a:t>
            </a:r>
          </a:p>
          <a:p>
            <a:pPr marL="221883" indent="-221883"/>
            <a:r>
              <a:rPr lang="en-US" sz="1400" dirty="0"/>
              <a:t>	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215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21117" indent="-277353" defTabSz="89215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09411" indent="-221883" defTabSz="89215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553175" indent="-221883" defTabSz="89215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1996940" indent="-221883" defTabSz="89215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440705" indent="-221883" algn="ctr" defTabSz="8921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884469" indent="-221883" algn="ctr" defTabSz="8921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328233" indent="-221883" algn="ctr" defTabSz="8921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771998" indent="-221883" algn="ctr" defTabSz="8921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E470E56-870E-43AB-A65B-3C3F4409A18A}" type="slidenum">
              <a:rPr lang="en-US" sz="13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24</a:t>
            </a:fld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257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View of the landscape of possible alternative jet fuels</a:t>
            </a:r>
          </a:p>
          <a:p>
            <a:pPr>
              <a:defRPr/>
            </a:pPr>
            <a:r>
              <a:rPr lang="en-US" dirty="0" smtClean="0"/>
              <a:t>Broad array of potential options and many different ways to make jet</a:t>
            </a:r>
            <a:r>
              <a:rPr lang="en-US" baseline="0" dirty="0" smtClean="0"/>
              <a:t> fuel with a </a:t>
            </a:r>
            <a:r>
              <a:rPr lang="en-US" dirty="0" smtClean="0"/>
              <a:t>Diversity of :</a:t>
            </a:r>
            <a:endParaRPr lang="en-US" dirty="0"/>
          </a:p>
          <a:p>
            <a:pPr marL="166399" indent="-166399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Resources/raw materials/</a:t>
            </a:r>
            <a:r>
              <a:rPr lang="en-US" dirty="0" err="1" smtClean="0"/>
              <a:t>feedstocks</a:t>
            </a:r>
            <a:endParaRPr lang="en-US" dirty="0" smtClean="0"/>
          </a:p>
          <a:p>
            <a:pPr marL="166399" indent="-166399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Conversion processes</a:t>
            </a:r>
          </a:p>
          <a:p>
            <a:pPr marL="166399" indent="-166399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Chemical intermediates</a:t>
            </a:r>
          </a:p>
          <a:p>
            <a:pPr marL="166399" indent="-166399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End Products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2 Fuels</a:t>
            </a:r>
            <a:r>
              <a:rPr lang="en-US" baseline="0" dirty="0" smtClean="0"/>
              <a:t> </a:t>
            </a:r>
            <a:r>
              <a:rPr lang="en-US" dirty="0" smtClean="0"/>
              <a:t>are approved for use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7 more under evaluation by</a:t>
            </a:r>
            <a:r>
              <a:rPr lang="en-US" baseline="0" dirty="0" smtClean="0"/>
              <a:t> </a:t>
            </a:r>
            <a:r>
              <a:rPr lang="en-US" dirty="0" smtClean="0"/>
              <a:t>ASTM task forces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Great opportunity but each one requires </a:t>
            </a:r>
            <a:r>
              <a:rPr lang="en-US" dirty="0" smtClean="0"/>
              <a:t>effort</a:t>
            </a:r>
            <a:endParaRPr lang="en-US" dirty="0"/>
          </a:p>
          <a:p>
            <a:pPr>
              <a:defRPr/>
            </a:pPr>
            <a:endParaRPr lang="en-US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223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21182" indent="-277378" defTabSz="89223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09510" indent="-221902" defTabSz="89223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553314" indent="-221902" defTabSz="89223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1997118" indent="-221902" defTabSz="89223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440922" indent="-221902" algn="ctr" defTabSz="89223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884726" indent="-221902" algn="ctr" defTabSz="89223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328530" indent="-221902" algn="ctr" defTabSz="89223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772334" indent="-221902" algn="ctr" defTabSz="89223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825F5D0-C496-47D6-982A-B3793498E363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25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709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1883" indent="-221883"/>
            <a:r>
              <a:rPr lang="en-US" sz="1400" dirty="0"/>
              <a:t>R&amp;D portfolio is to advance our understanding and play our role as a facilitator of the process</a:t>
            </a:r>
          </a:p>
          <a:p>
            <a:pPr marL="221883" indent="-221883"/>
            <a:endParaRPr lang="en-US" sz="1400" dirty="0"/>
          </a:p>
          <a:p>
            <a:pPr marL="221883" indent="-221883"/>
            <a:r>
              <a:rPr lang="en-US" sz="1400" dirty="0"/>
              <a:t>Loosely grouped into four categories:</a:t>
            </a:r>
          </a:p>
          <a:p>
            <a:pPr marL="221883" indent="-221883">
              <a:buFontTx/>
              <a:buAutoNum type="arabicPeriod"/>
            </a:pPr>
            <a:r>
              <a:rPr lang="en-US" sz="1400" dirty="0"/>
              <a:t>Performance and emissions Testing of Alternative fuels to support ASTM approval and emission benefits measurement</a:t>
            </a:r>
          </a:p>
          <a:p>
            <a:pPr marL="221883" indent="-221883">
              <a:buFontTx/>
              <a:buAutoNum type="arabicPeriod"/>
            </a:pPr>
            <a:r>
              <a:rPr lang="en-US" sz="1400" dirty="0"/>
              <a:t>Analysis on impacts, economics and availability to Improve our understanding and decision making</a:t>
            </a:r>
          </a:p>
          <a:p>
            <a:pPr marL="221883" indent="-221883">
              <a:buFontTx/>
              <a:buAutoNum type="arabicPeriod"/>
            </a:pPr>
            <a:r>
              <a:rPr lang="en-US" sz="1400" dirty="0"/>
              <a:t>Coordination and Leveraging efforts across…public-private, </a:t>
            </a:r>
            <a:r>
              <a:rPr lang="en-US" sz="1400" dirty="0" err="1"/>
              <a:t>iteragency</a:t>
            </a:r>
            <a:r>
              <a:rPr lang="en-US" sz="1400" dirty="0"/>
              <a:t>, government and with international partners</a:t>
            </a:r>
          </a:p>
          <a:p>
            <a:pPr marL="221883" indent="-221883">
              <a:buFontTx/>
              <a:buAutoNum type="arabicPeriod"/>
            </a:pPr>
            <a:r>
              <a:rPr lang="en-US" sz="1400" dirty="0"/>
              <a:t>Tracking Fuel Use by U.S. aviation to measure progress towards our goals – we work with Airlines for America and the Defense Logistics Agency – Energy to count gallons of fuel used</a:t>
            </a:r>
          </a:p>
          <a:p>
            <a:pPr marL="221883" indent="-221883">
              <a:buFontTx/>
              <a:buAutoNum type="arabicPeriod"/>
            </a:pPr>
            <a:endParaRPr lang="en-US" sz="1400" dirty="0"/>
          </a:p>
          <a:p>
            <a:pPr marL="221883" indent="-221883"/>
            <a:r>
              <a:rPr lang="en-US" sz="1400" dirty="0"/>
              <a:t>Our means of conducting the work on the right side </a:t>
            </a:r>
          </a:p>
          <a:p>
            <a:pPr marL="221883" indent="-221883"/>
            <a:r>
              <a:rPr lang="en-US" sz="1400" dirty="0"/>
              <a:t>	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215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21117" indent="-277353" defTabSz="89215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09411" indent="-221883" defTabSz="89215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553175" indent="-221883" defTabSz="89215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1996940" indent="-221883" defTabSz="89215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440705" indent="-221883" algn="ctr" defTabSz="8921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884469" indent="-221883" algn="ctr" defTabSz="8921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328233" indent="-221883" algn="ctr" defTabSz="8921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771998" indent="-221883" algn="ctr" defTabSz="8921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E470E56-870E-43AB-A65B-3C3F4409A18A}" type="slidenum">
              <a:rPr lang="en-US" sz="13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26</a:t>
            </a:fld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262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Continuing work at PARTNER has done </a:t>
            </a:r>
            <a:r>
              <a:rPr lang="en-US" sz="1300" dirty="0" err="1"/>
              <a:t>comaprative</a:t>
            </a:r>
            <a:r>
              <a:rPr lang="en-US" sz="1300" dirty="0"/>
              <a:t> analysis of more than a dozen JET fuels</a:t>
            </a:r>
          </a:p>
          <a:p>
            <a:endParaRPr lang="en-US" sz="1300" dirty="0"/>
          </a:p>
          <a:p>
            <a:r>
              <a:rPr lang="en-US" sz="1300" dirty="0"/>
              <a:t>This has been incorporated into the DOE (Argonne NL) GREET LCA model (Greenhouse gas and regulated emissions in Transportation model) -- </a:t>
            </a:r>
          </a:p>
          <a:p>
            <a:endParaRPr lang="en-US" sz="1300" dirty="0"/>
          </a:p>
          <a:p>
            <a:r>
              <a:rPr lang="en-US" sz="1300" dirty="0"/>
              <a:t>There are many factors that influence overall GHG footprint, worked to identify the levers.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ACF36A-5770-4C2F-8D6F-72064932E5C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76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1883" indent="-221883"/>
            <a:r>
              <a:rPr lang="en-US" sz="1400" dirty="0"/>
              <a:t>R&amp;D portfolio is to advance our understanding and play our role as a facilitator of the process</a:t>
            </a:r>
          </a:p>
          <a:p>
            <a:pPr marL="221883" indent="-221883"/>
            <a:endParaRPr lang="en-US" sz="1400" dirty="0"/>
          </a:p>
          <a:p>
            <a:pPr marL="221883" indent="-221883"/>
            <a:r>
              <a:rPr lang="en-US" sz="1400" dirty="0"/>
              <a:t>Loosely grouped into four categories:</a:t>
            </a:r>
          </a:p>
          <a:p>
            <a:pPr marL="221883" indent="-221883">
              <a:buFontTx/>
              <a:buAutoNum type="arabicPeriod"/>
            </a:pPr>
            <a:r>
              <a:rPr lang="en-US" sz="1400" dirty="0"/>
              <a:t>Performance and emissions Testing of Alternative fuels to support ASTM approval and emission benefits measurement</a:t>
            </a:r>
          </a:p>
          <a:p>
            <a:pPr marL="221883" indent="-221883">
              <a:buFontTx/>
              <a:buAutoNum type="arabicPeriod"/>
            </a:pPr>
            <a:r>
              <a:rPr lang="en-US" sz="1400" dirty="0"/>
              <a:t>Analysis on impacts, economics and availability to Improve our understanding and decision making</a:t>
            </a:r>
          </a:p>
          <a:p>
            <a:pPr marL="221883" indent="-221883">
              <a:buFontTx/>
              <a:buAutoNum type="arabicPeriod"/>
            </a:pPr>
            <a:r>
              <a:rPr lang="en-US" sz="1400" dirty="0"/>
              <a:t>Coordination and Leveraging efforts across…public-private, </a:t>
            </a:r>
            <a:r>
              <a:rPr lang="en-US" sz="1400" dirty="0" err="1"/>
              <a:t>iteragency</a:t>
            </a:r>
            <a:r>
              <a:rPr lang="en-US" sz="1400" dirty="0"/>
              <a:t>, government and with international partners</a:t>
            </a:r>
          </a:p>
          <a:p>
            <a:pPr marL="221883" indent="-221883">
              <a:buFontTx/>
              <a:buAutoNum type="arabicPeriod"/>
            </a:pPr>
            <a:r>
              <a:rPr lang="en-US" sz="1400" dirty="0"/>
              <a:t>Tracking Fuel Use by U.S. aviation to measure progress towards our goals – we work with Airlines for America and the Defense Logistics Agency – Energy to count gallons of fuel used</a:t>
            </a:r>
          </a:p>
          <a:p>
            <a:pPr marL="221883" indent="-221883">
              <a:buFontTx/>
              <a:buAutoNum type="arabicPeriod"/>
            </a:pPr>
            <a:endParaRPr lang="en-US" sz="1400" dirty="0"/>
          </a:p>
          <a:p>
            <a:pPr marL="221883" indent="-221883"/>
            <a:r>
              <a:rPr lang="en-US" sz="1400" dirty="0"/>
              <a:t>Our means of conducting the work on the right side </a:t>
            </a:r>
          </a:p>
          <a:p>
            <a:pPr marL="221883" indent="-221883"/>
            <a:r>
              <a:rPr lang="en-US" sz="1400" dirty="0"/>
              <a:t>	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215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21117" indent="-277353" defTabSz="89215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09411" indent="-221883" defTabSz="89215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553175" indent="-221883" defTabSz="89215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1996940" indent="-221883" defTabSz="89215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440705" indent="-221883" algn="ctr" defTabSz="8921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884469" indent="-221883" algn="ctr" defTabSz="8921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328233" indent="-221883" algn="ctr" defTabSz="8921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771998" indent="-221883" algn="ctr" defTabSz="8921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E470E56-870E-43AB-A65B-3C3F4409A18A}" type="slidenum">
              <a:rPr lang="en-US" sz="13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28</a:t>
            </a:fld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789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b="1" dirty="0" smtClean="0"/>
              <a:t>COE Technical Areas – Alt Jet Fuels</a:t>
            </a:r>
            <a:endParaRPr lang="en-US" dirty="0" smtClean="0"/>
          </a:p>
          <a:p>
            <a:pPr rtl="0" eaLnBrk="1" fontAlgn="t" latinLnBrk="0" hangingPunct="1"/>
            <a:r>
              <a:rPr lang="en-US" i="1" dirty="0" smtClean="0"/>
              <a:t>Feedstock Development, Processing and Conversion Research</a:t>
            </a:r>
          </a:p>
          <a:p>
            <a:pPr rtl="0" eaLnBrk="1" fontAlgn="t" latinLnBrk="0" hangingPunct="1"/>
            <a:r>
              <a:rPr lang="en-US" i="1" dirty="0" smtClean="0"/>
              <a:t>Regional Supply and Refining Infrastructure</a:t>
            </a:r>
          </a:p>
          <a:p>
            <a:pPr rtl="0" eaLnBrk="1" fontAlgn="t" latinLnBrk="0" hangingPunct="1"/>
            <a:r>
              <a:rPr lang="en-US" i="1" dirty="0" smtClean="0"/>
              <a:t>Environmental Benefits Analysis</a:t>
            </a:r>
          </a:p>
          <a:p>
            <a:pPr rtl="0" eaLnBrk="1" fontAlgn="t" latinLnBrk="0" hangingPunct="1"/>
            <a:r>
              <a:rPr lang="en-US" dirty="0" smtClean="0"/>
              <a:t>Aircraft Component Deterioration and Wear Assessment</a:t>
            </a:r>
          </a:p>
          <a:p>
            <a:pPr rtl="0" eaLnBrk="1" fontAlgn="t" latinLnBrk="0" hangingPunct="1"/>
            <a:r>
              <a:rPr lang="en-US" dirty="0" smtClean="0"/>
              <a:t>Fuel Performance Testing</a:t>
            </a:r>
          </a:p>
          <a:p>
            <a:pPr rtl="0" eaLnBrk="1" fontAlgn="t" latinLnBrk="0" hangingPunct="1"/>
            <a:r>
              <a:rPr lang="en-US" b="1" dirty="0" smtClean="0"/>
              <a:t>COE Technical Areas – Environment</a:t>
            </a:r>
            <a:endParaRPr lang="en-US" dirty="0" smtClean="0"/>
          </a:p>
          <a:p>
            <a:pPr rtl="0" eaLnBrk="1" fontAlgn="t" latinLnBrk="0" hangingPunct="1"/>
            <a:r>
              <a:rPr lang="en-US" dirty="0" smtClean="0"/>
              <a:t>Aircraft Noise and Impacts</a:t>
            </a:r>
          </a:p>
          <a:p>
            <a:pPr rtl="0" eaLnBrk="1" fontAlgn="t" latinLnBrk="0" hangingPunct="1"/>
            <a:r>
              <a:rPr lang="en-US" dirty="0" smtClean="0"/>
              <a:t>Aviation Emissions and Impacts</a:t>
            </a:r>
          </a:p>
          <a:p>
            <a:pPr rtl="0" eaLnBrk="1" fontAlgn="t" latinLnBrk="0" hangingPunct="1"/>
            <a:r>
              <a:rPr lang="en-US" dirty="0" smtClean="0"/>
              <a:t>Aviation Modeling and Analysis</a:t>
            </a:r>
          </a:p>
          <a:p>
            <a:pPr rtl="0" eaLnBrk="1" fontAlgn="t" latinLnBrk="0" hangingPunct="1"/>
            <a:r>
              <a:rPr lang="en-US" dirty="0" smtClean="0"/>
              <a:t>Aircraft Technology Assessment</a:t>
            </a:r>
          </a:p>
          <a:p>
            <a:pPr rtl="0" eaLnBrk="1" fontAlgn="t" latinLnBrk="0" hangingPunct="1"/>
            <a:r>
              <a:rPr lang="en-US" dirty="0" smtClean="0"/>
              <a:t>Environmentally and Energy Efficient Gate-to-Gate Aircraft Operations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60EBD-E2B5-4481-9387-10281BA758DA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45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USDA AFRI CAP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USDA National Institute</a:t>
            </a:r>
            <a:r>
              <a:rPr lang="en-US" baseline="0" dirty="0" smtClean="0"/>
              <a:t> of Food and Agriculture (NIFA) </a:t>
            </a:r>
            <a:r>
              <a:rPr lang="en-US" dirty="0" smtClean="0"/>
              <a:t>Agriculture and Food Research Initiative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(AFRI) Sustainable Bioenergy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Coordinated Agricultural Projects (CAP)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funded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$156M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five years to enhance rural prosperity and national energy security through the development of regional systems for the sustainable production of advanced biofuels and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biobased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products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WSU, UW, PSU, and U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lead AFRI CAP  (others are ISU, LSU and CSU)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USDA Sun Grant Initiative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Working with the U.S. Department of Agriculture, the Sun Grant Regional Centers are seeking to bring an industrial ecology framework to the development of agricultural-based biofuels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bioproducts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systems by developing a database that captures the non-linear behavior of capacity in three core subsystems of biomass utilization: feedstock production, feedstock logistics and feedstock conversion. The Sun Grant Initiative is developing an interactive input/output modeling method for structuring and analyzing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agriculturalbased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biofuels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bioproducts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systems.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D6D94-4C73-6446-A0DE-909345D50614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419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edit</a:t>
            </a:r>
            <a:r>
              <a:rPr lang="en-US" baseline="0" dirty="0" smtClean="0"/>
              <a:t> red text when developing your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991A-6C25-4BF4-989E-62B7448B6470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70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Provide</a:t>
            </a:r>
            <a:r>
              <a:rPr lang="en-US" baseline="0" dirty="0" smtClean="0"/>
              <a:t> your Agency and (if applicable) sub agency interest, role and goal, and any metrics your </a:t>
            </a:r>
            <a:r>
              <a:rPr lang="en-US" baseline="0" dirty="0" err="1" smtClean="0"/>
              <a:t>agecy</a:t>
            </a:r>
            <a:r>
              <a:rPr lang="en-US" baseline="0" dirty="0" smtClean="0"/>
              <a:t> is using.</a:t>
            </a:r>
          </a:p>
          <a:p>
            <a:r>
              <a:rPr lang="en-US" baseline="0" dirty="0" smtClean="0"/>
              <a:t>Please work off of already developed information in separately attached overview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991A-6C25-4BF4-989E-62B7448B6470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21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1EC-B24F-4CBC-A883-D0D8E2876EEF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542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(Slide</a:t>
            </a:r>
            <a:r>
              <a:rPr lang="en-US" baseline="0" dirty="0" smtClean="0"/>
              <a:t> taken from Kevin Craig Peer Review 2013 Conversion Plenary)</a:t>
            </a:r>
          </a:p>
          <a:p>
            <a:pPr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4604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991A-6C25-4BF4-989E-62B7448B6470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826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CNJV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E876C-5B8E-4ABA-B241-D67402853DBE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86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897301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(Slide taken from Kevin Craig Peer</a:t>
            </a:r>
            <a:r>
              <a:rPr lang="en-US" baseline="0" dirty="0" smtClean="0"/>
              <a:t> Review 2013 Conversion Plenary)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75D11-0079-4D42-8AE6-22398F6E989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49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 for coming (esp. after Labor Day!)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563FC-82AB-D046-9156-A73D670BA99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03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A861-09C9-544C-ADA9-11F723057841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78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5946ED-269D-4F45-AC06-16D99A2E2449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365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Overall Approach:</a:t>
            </a:r>
          </a:p>
          <a:p>
            <a:pPr lvl="1"/>
            <a:r>
              <a:rPr lang="en-US" sz="2000" dirty="0"/>
              <a:t>Use research roadmaps to guide efforts</a:t>
            </a:r>
          </a:p>
          <a:p>
            <a:pPr lvl="1"/>
            <a:r>
              <a:rPr lang="en-US" sz="2000" dirty="0"/>
              <a:t>Further scientific understanding </a:t>
            </a:r>
          </a:p>
          <a:p>
            <a:pPr lvl="1"/>
            <a:r>
              <a:rPr lang="en-US" sz="2000" dirty="0"/>
              <a:t>Develop analytical tools </a:t>
            </a:r>
          </a:p>
          <a:p>
            <a:pPr lvl="1"/>
            <a:r>
              <a:rPr lang="en-US" sz="2000" dirty="0"/>
              <a:t>Mature solutions that could help us meet goals</a:t>
            </a:r>
          </a:p>
          <a:p>
            <a:pPr lvl="1"/>
            <a:r>
              <a:rPr lang="en-US" sz="2000" dirty="0"/>
              <a:t>Conduct analyses to track progress and quantify gaps toward goals</a:t>
            </a:r>
          </a:p>
          <a:p>
            <a:pPr lvl="1"/>
            <a:r>
              <a:rPr lang="en-US" sz="2000" dirty="0"/>
              <a:t>Provide sound scientific data to inform policy making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ACF36A-5770-4C2F-8D6F-72064932E5C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845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1883" indent="-221883"/>
            <a:r>
              <a:rPr lang="en-US" sz="1400" dirty="0"/>
              <a:t>R&amp;D portfolio is to advance our understanding and play our role as a facilitator of the process</a:t>
            </a:r>
          </a:p>
          <a:p>
            <a:pPr marL="221883" indent="-221883"/>
            <a:endParaRPr lang="en-US" sz="1400" dirty="0"/>
          </a:p>
          <a:p>
            <a:pPr marL="221883" indent="-221883"/>
            <a:r>
              <a:rPr lang="en-US" sz="1400" dirty="0"/>
              <a:t>Loosely grouped into four categories:</a:t>
            </a:r>
          </a:p>
          <a:p>
            <a:pPr marL="221883" indent="-221883">
              <a:buFontTx/>
              <a:buAutoNum type="arabicPeriod"/>
            </a:pPr>
            <a:r>
              <a:rPr lang="en-US" sz="1400" dirty="0"/>
              <a:t>Performance and emissions Testing of Alternative fuels to support ASTM approval and emission benefits measurement</a:t>
            </a:r>
          </a:p>
          <a:p>
            <a:pPr marL="221883" indent="-221883">
              <a:buFontTx/>
              <a:buAutoNum type="arabicPeriod"/>
            </a:pPr>
            <a:r>
              <a:rPr lang="en-US" sz="1400" dirty="0"/>
              <a:t>Analysis on impacts, economics and availability to Improve our understanding and decision making</a:t>
            </a:r>
          </a:p>
          <a:p>
            <a:pPr marL="221883" indent="-221883">
              <a:buFontTx/>
              <a:buAutoNum type="arabicPeriod"/>
            </a:pPr>
            <a:r>
              <a:rPr lang="en-US" sz="1400" dirty="0"/>
              <a:t>Coordination and Leveraging efforts across…public-private, </a:t>
            </a:r>
            <a:r>
              <a:rPr lang="en-US" sz="1400" dirty="0" err="1"/>
              <a:t>iteragency</a:t>
            </a:r>
            <a:r>
              <a:rPr lang="en-US" sz="1400" dirty="0"/>
              <a:t>, government and with international partners</a:t>
            </a:r>
          </a:p>
          <a:p>
            <a:pPr marL="221883" indent="-221883">
              <a:buFontTx/>
              <a:buAutoNum type="arabicPeriod"/>
            </a:pPr>
            <a:r>
              <a:rPr lang="en-US" sz="1400" dirty="0"/>
              <a:t>Tracking Fuel Use by U.S. aviation to measure progress towards our goals – we work with Airlines for America and the Defense Logistics Agency – Energy to count gallons of fuel used</a:t>
            </a:r>
          </a:p>
          <a:p>
            <a:pPr marL="221883" indent="-221883">
              <a:buFontTx/>
              <a:buAutoNum type="arabicPeriod"/>
            </a:pPr>
            <a:endParaRPr lang="en-US" sz="1400" dirty="0"/>
          </a:p>
          <a:p>
            <a:pPr marL="221883" indent="-221883"/>
            <a:r>
              <a:rPr lang="en-US" sz="1400" dirty="0"/>
              <a:t>Our means of conducting the work on the right side </a:t>
            </a:r>
          </a:p>
          <a:p>
            <a:pPr marL="221883" indent="-221883"/>
            <a:r>
              <a:rPr lang="en-US" sz="1400" dirty="0"/>
              <a:t>	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215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21117" indent="-277353" defTabSz="89215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09411" indent="-221883" defTabSz="89215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553175" indent="-221883" defTabSz="89215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1996940" indent="-221883" defTabSz="892152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440705" indent="-221883" algn="ctr" defTabSz="8921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884469" indent="-221883" algn="ctr" defTabSz="8921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328233" indent="-221883" algn="ctr" defTabSz="8921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771998" indent="-221883" algn="ctr" defTabSz="8921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E470E56-870E-43AB-A65B-3C3F4409A18A}" type="slidenum">
              <a:rPr lang="en-US" sz="13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23</a:t>
            </a:fld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943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D6BE-83CF-AC4F-BDB1-2D2FB353EE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6CE1-FF9D-CC4C-9B2B-A7C2B161E6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350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D6BE-83CF-AC4F-BDB1-2D2FB353EE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6CE1-FF9D-CC4C-9B2B-A7C2B161E6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084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D6BE-83CF-AC4F-BDB1-2D2FB353EE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6CE1-FF9D-CC4C-9B2B-A7C2B161E6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545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D6BE-83CF-AC4F-BDB1-2D2FB353EE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6CE1-FF9D-CC4C-9B2B-A7C2B161E6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5071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Background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5144691"/>
          </a:xfrm>
          <a:prstGeom prst="rect">
            <a:avLst/>
          </a:prstGeom>
          <a:noFill/>
        </p:spPr>
      </p:pic>
      <p:sp>
        <p:nvSpPr>
          <p:cNvPr id="1127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1200150"/>
            <a:ext cx="7772400" cy="1371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743200"/>
            <a:ext cx="6400800" cy="9715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210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5715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7350"/>
            <a:ext cx="8229600" cy="33147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8751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67266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0" y="1790700"/>
            <a:ext cx="3200400" cy="3181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1790700"/>
            <a:ext cx="3200400" cy="3181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634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856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067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8528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87634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201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00900" y="914400"/>
            <a:ext cx="1638300" cy="405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0" y="914400"/>
            <a:ext cx="4762500" cy="405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01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EERE Black Slid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/>
          <p:nvPr/>
        </p:nvSpPr>
        <p:spPr>
          <a:xfrm>
            <a:off x="0" y="0"/>
            <a:ext cx="9144000" cy="245745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9"/>
          <p:cNvSpPr/>
          <p:nvPr/>
        </p:nvSpPr>
        <p:spPr>
          <a:xfrm flipH="1">
            <a:off x="5334000" y="2457452"/>
            <a:ext cx="3810000" cy="25241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 flipH="1">
            <a:off x="0" y="1428750"/>
            <a:ext cx="9144000" cy="10287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6" descr="vol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"/>
            <a:ext cx="2133600" cy="117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Oneturbin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6"/>
            <a:ext cx="1905000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 descr="pumpwithleaves.JPG"/>
          <p:cNvPicPr>
            <a:picLocks noChangeAspect="1"/>
          </p:cNvPicPr>
          <p:nvPr/>
        </p:nvPicPr>
        <p:blipFill rotWithShape="1">
          <a:blip r:embed="rId4" cstate="print"/>
          <a:srcRect r="22222"/>
          <a:stretch/>
        </p:blipFill>
        <p:spPr bwMode="auto">
          <a:xfrm>
            <a:off x="5334000" y="1143000"/>
            <a:ext cx="2133600" cy="132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" cy="1143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9" r="9478"/>
          <a:stretch/>
        </p:blipFill>
        <p:spPr>
          <a:xfrm>
            <a:off x="7467600" y="1143002"/>
            <a:ext cx="1676400" cy="1321593"/>
          </a:xfrm>
          <a:prstGeom prst="rect">
            <a:avLst/>
          </a:prstGeom>
        </p:spPr>
      </p:pic>
      <p:pic>
        <p:nvPicPr>
          <p:cNvPr id="13" name="Picture 12" descr="led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"/>
            <a:ext cx="2133600" cy="115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insulate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1143000"/>
            <a:ext cx="2133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1"/>
          <a:stretch/>
        </p:blipFill>
        <p:spPr>
          <a:xfrm>
            <a:off x="1066800" y="1142358"/>
            <a:ext cx="2133600" cy="13150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/>
          <a:stretch/>
        </p:blipFill>
        <p:spPr>
          <a:xfrm>
            <a:off x="0" y="1142358"/>
            <a:ext cx="1066800" cy="1315092"/>
          </a:xfrm>
          <a:prstGeom prst="rect">
            <a:avLst/>
          </a:prstGeom>
        </p:spPr>
      </p:pic>
      <p:sp>
        <p:nvSpPr>
          <p:cNvPr id="6" name="Rectangle 15"/>
          <p:cNvSpPr/>
          <p:nvPr/>
        </p:nvSpPr>
        <p:spPr>
          <a:xfrm>
            <a:off x="0" y="4957762"/>
            <a:ext cx="9144000" cy="18573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9"/>
          <p:cNvSpPr txBox="1">
            <a:spLocks/>
          </p:cNvSpPr>
          <p:nvPr/>
        </p:nvSpPr>
        <p:spPr>
          <a:xfrm>
            <a:off x="130175" y="4962527"/>
            <a:ext cx="7286625" cy="18097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 defTabSz="457200">
              <a:spcBef>
                <a:spcPct val="20000"/>
              </a:spcBef>
              <a:buFont typeface="Arial"/>
              <a:buNone/>
              <a:defRPr/>
            </a:pPr>
            <a:fld id="{24289C06-C21E-485E-9AAF-A99C6B017E3B}" type="slidenum">
              <a:rPr lang="en-US" smtClean="0">
                <a:solidFill>
                  <a:prstClr val="white"/>
                </a:solidFill>
                <a:latin typeface="Calibri"/>
                <a:cs typeface="Calibri"/>
              </a:rPr>
              <a:pPr marL="342900" indent="-342900" defTabSz="457200">
                <a:spcBef>
                  <a:spcPct val="20000"/>
                </a:spcBef>
                <a:buFont typeface="Arial"/>
                <a:buNone/>
                <a:defRPr/>
              </a:pPr>
              <a:t>‹#›</a:t>
            </a:fld>
            <a:r>
              <a:rPr lang="en-US" dirty="0" smtClean="0">
                <a:solidFill>
                  <a:prstClr val="white"/>
                </a:solidFill>
                <a:latin typeface="Calibri"/>
                <a:cs typeface="Calibri"/>
              </a:rPr>
              <a:t> | Bioenergy Technologies Office</a:t>
            </a:r>
            <a:endParaRPr lang="en-US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8" name="Text Placeholder 9"/>
          <p:cNvSpPr txBox="1">
            <a:spLocks/>
          </p:cNvSpPr>
          <p:nvPr/>
        </p:nvSpPr>
        <p:spPr>
          <a:xfrm>
            <a:off x="5476888" y="4962527"/>
            <a:ext cx="3667125" cy="18097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 algn="r" defTabSz="457200">
              <a:spcBef>
                <a:spcPct val="20000"/>
              </a:spcBef>
              <a:buFont typeface="Arial"/>
              <a:buNone/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  <a:cs typeface="Calibri"/>
              </a:rPr>
              <a:t>eere.energy.gov</a:t>
            </a:r>
            <a:endParaRPr lang="en-US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57753"/>
            <a:ext cx="3352800" cy="36954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919618"/>
            <a:ext cx="4800600" cy="39508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="0"/>
            </a:lvl1pPr>
          </a:lstStyle>
          <a:p>
            <a:pPr lvl="0"/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3358296"/>
            <a:ext cx="4800600" cy="39508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638800" y="2914650"/>
            <a:ext cx="3200400" cy="342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638800" y="3371850"/>
            <a:ext cx="3200400" cy="342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Position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" t="1084" r="2778" b="50812"/>
          <a:stretch/>
        </p:blipFill>
        <p:spPr bwMode="auto">
          <a:xfrm>
            <a:off x="0" y="0"/>
            <a:ext cx="533400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t="53495" r="601" b="27"/>
          <a:stretch/>
        </p:blipFill>
        <p:spPr bwMode="auto">
          <a:xfrm>
            <a:off x="13" y="1143000"/>
            <a:ext cx="5453349" cy="132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 descr="P:\Communications &amp; Outreach\Graphics\Integrated Media\!!IMAGES\Biomass\banner_pump_hand w leaf_5.2x2.8s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4" b="1541"/>
          <a:stretch/>
        </p:blipFill>
        <p:spPr bwMode="auto">
          <a:xfrm>
            <a:off x="5334002" y="1143000"/>
            <a:ext cx="3809998" cy="13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19"/>
          <p:cNvSpPr/>
          <p:nvPr userDrawn="1"/>
        </p:nvSpPr>
        <p:spPr>
          <a:xfrm>
            <a:off x="0" y="0"/>
            <a:ext cx="9144000" cy="245745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9"/>
          <p:cNvSpPr/>
          <p:nvPr userDrawn="1"/>
        </p:nvSpPr>
        <p:spPr>
          <a:xfrm flipH="1">
            <a:off x="5334000" y="2457456"/>
            <a:ext cx="3810000" cy="25003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6"/>
          <p:cNvSpPr/>
          <p:nvPr userDrawn="1"/>
        </p:nvSpPr>
        <p:spPr>
          <a:xfrm flipH="1">
            <a:off x="0" y="1428750"/>
            <a:ext cx="9144000" cy="10287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4" name="Picture 16" descr="volt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"/>
            <a:ext cx="2133600" cy="117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3" descr="Oneturbine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6"/>
            <a:ext cx="1905000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4" descr="pumpwithleaves.JPG"/>
          <p:cNvPicPr>
            <a:picLocks noChangeAspect="1"/>
          </p:cNvPicPr>
          <p:nvPr userDrawn="1"/>
        </p:nvPicPr>
        <p:blipFill rotWithShape="1">
          <a:blip r:embed="rId4" cstate="print"/>
          <a:srcRect r="22222"/>
          <a:stretch/>
        </p:blipFill>
        <p:spPr bwMode="auto">
          <a:xfrm>
            <a:off x="5334000" y="1143000"/>
            <a:ext cx="2133600" cy="132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" cy="1143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9" r="9478"/>
          <a:stretch/>
        </p:blipFill>
        <p:spPr>
          <a:xfrm>
            <a:off x="7467600" y="1143002"/>
            <a:ext cx="1676400" cy="1321593"/>
          </a:xfrm>
          <a:prstGeom prst="rect">
            <a:avLst/>
          </a:prstGeom>
        </p:spPr>
      </p:pic>
      <p:pic>
        <p:nvPicPr>
          <p:cNvPr id="39" name="Picture 38" descr="led.JP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"/>
            <a:ext cx="2133600" cy="115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0" descr="insulate.JPG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1143000"/>
            <a:ext cx="2133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1"/>
          <a:stretch/>
        </p:blipFill>
        <p:spPr>
          <a:xfrm>
            <a:off x="1066800" y="1142358"/>
            <a:ext cx="2133600" cy="13150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/>
          <a:stretch/>
        </p:blipFill>
        <p:spPr>
          <a:xfrm>
            <a:off x="0" y="1142358"/>
            <a:ext cx="1066800" cy="131509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57753"/>
            <a:ext cx="3352800" cy="369544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" t="1084" r="2778" b="50812"/>
          <a:stretch/>
        </p:blipFill>
        <p:spPr bwMode="auto">
          <a:xfrm>
            <a:off x="0" y="0"/>
            <a:ext cx="533400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t="53495" r="601" b="27"/>
          <a:stretch/>
        </p:blipFill>
        <p:spPr bwMode="auto">
          <a:xfrm>
            <a:off x="13" y="1143000"/>
            <a:ext cx="5453349" cy="132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P:\Communications &amp; Outreach\Graphics\Integrated Media\!!IMAGES\Biomass\banner_pump_hand w leaf_5.2x2.8s.jp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4" b="1541"/>
          <a:stretch/>
        </p:blipFill>
        <p:spPr bwMode="auto">
          <a:xfrm>
            <a:off x="5334002" y="1143000"/>
            <a:ext cx="3809998" cy="13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18810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ERE Black Slide 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3687" y="2995544"/>
            <a:ext cx="914400" cy="6858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defTabSz="457200">
              <a:spcBef>
                <a:spcPct val="20000"/>
              </a:spcBef>
              <a:buFont typeface="Arial"/>
              <a:buNone/>
            </a:pPr>
            <a:endParaRPr lang="en-US" sz="2323" b="1" dirty="0" smtClean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0" y="800100"/>
            <a:ext cx="8458200" cy="37719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33687" y="2995544"/>
            <a:ext cx="914400" cy="6858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defTabSz="457200">
              <a:spcBef>
                <a:spcPct val="20000"/>
              </a:spcBef>
              <a:buFont typeface="Arial"/>
              <a:buNone/>
            </a:pPr>
            <a:endParaRPr lang="en-US" sz="2323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52125579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685800"/>
            <a:ext cx="8077200" cy="394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577393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0337"/>
            <a:ext cx="8229600" cy="369428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05294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90351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7"/>
            <a:ext cx="9143391" cy="5143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 lIns="0" tIns="0" rIns="0" bIns="0">
            <a:normAutofit/>
          </a:bodyPr>
          <a:lstStyle>
            <a:lvl1pPr algn="l">
              <a:defRPr sz="3200" b="1" i="0">
                <a:latin typeface="+mn-lt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14650"/>
            <a:ext cx="7772400" cy="7232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3790179"/>
            <a:ext cx="2689942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/>
            </a:lvl1pPr>
          </a:lstStyle>
          <a:p>
            <a:endParaRPr lang="en-US" dirty="0">
              <a:solidFill>
                <a:srgbClr val="5056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32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" y="171450"/>
            <a:ext cx="8686800" cy="587220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4972050"/>
            <a:ext cx="1260140" cy="17145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>
                <a:solidFill>
                  <a:srgbClr val="50565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50565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857257"/>
            <a:ext cx="8534400" cy="3657599"/>
          </a:xfrm>
          <a:prstGeom prst="rect">
            <a:avLst/>
          </a:prstGeom>
        </p:spPr>
        <p:txBody>
          <a:bodyPr/>
          <a:lstStyle>
            <a:lvl1pPr marL="287338" indent="-287338">
              <a:buClr>
                <a:srgbClr val="4F81BD"/>
              </a:buClr>
              <a:buSzPct val="125000"/>
              <a:defRPr sz="18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18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6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6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4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35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45" name="Picture 108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1892"/>
          <a:stretch/>
        </p:blipFill>
        <p:spPr bwMode="auto">
          <a:xfrm>
            <a:off x="5577840" y="-1372"/>
            <a:ext cx="3566160" cy="514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234554"/>
            <a:ext cx="4983162" cy="1046559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315641"/>
            <a:ext cx="4951412" cy="131445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5873750" y="203599"/>
            <a:ext cx="2895600" cy="702470"/>
            <a:chOff x="3700" y="171"/>
            <a:chExt cx="1824" cy="590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FF"/>
                  </a:solidFill>
                </a:rPr>
                <a:t>Federal Aviation</a:t>
              </a:r>
            </a:p>
            <a:p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1964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4686300"/>
            <a:ext cx="1672032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4686300"/>
            <a:ext cx="2895600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6504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52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7" y="1131100"/>
            <a:ext cx="3948113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131100"/>
            <a:ext cx="3949700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26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57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38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35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2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8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8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B2C6A-CDC5-43B3-82E2-A956377D50BC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696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8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" r="31892"/>
          <a:stretch>
            <a:fillRect/>
          </a:stretch>
        </p:blipFill>
        <p:spPr bwMode="auto">
          <a:xfrm>
            <a:off x="5578490" y="-1191"/>
            <a:ext cx="3565525" cy="514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080"/>
          <p:cNvGrpSpPr>
            <a:grpSpLocks/>
          </p:cNvGrpSpPr>
          <p:nvPr userDrawn="1"/>
        </p:nvGrpSpPr>
        <p:grpSpPr bwMode="auto">
          <a:xfrm>
            <a:off x="5873750" y="203599"/>
            <a:ext cx="2895600" cy="702470"/>
            <a:chOff x="3700" y="171"/>
            <a:chExt cx="1824" cy="590"/>
          </a:xfrm>
        </p:grpSpPr>
        <p:pic>
          <p:nvPicPr>
            <p:cNvPr id="6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b="1" smtClean="0">
                  <a:solidFill>
                    <a:srgbClr val="FFFFFF"/>
                  </a:solidFill>
                </a:rPr>
                <a:t>Federal Aviation</a:t>
              </a:r>
            </a:p>
            <a:p>
              <a:pPr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b="1" smtClean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234554"/>
            <a:ext cx="4983162" cy="1046559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315641"/>
            <a:ext cx="4951412" cy="131445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130328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2615" y="4686300"/>
            <a:ext cx="1673225" cy="342900"/>
          </a:xfrm>
        </p:spPr>
        <p:txBody>
          <a:bodyPr/>
          <a:lstStyle>
            <a:lvl1pPr>
              <a:defRPr>
                <a:solidFill>
                  <a:srgbClr val="FFFFFF">
                    <a:lumMod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7100" y="4686300"/>
            <a:ext cx="2895600" cy="342900"/>
          </a:xfrm>
        </p:spPr>
        <p:txBody>
          <a:bodyPr/>
          <a:lstStyle>
            <a:lvl1pPr>
              <a:defRPr>
                <a:solidFill>
                  <a:srgbClr val="FFFFFF">
                    <a:lumMod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5750" y="4686300"/>
            <a:ext cx="1905000" cy="3429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>
                    <a:lumMod val="65000"/>
                  </a:srgb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D0C457-6781-4BA0-9C54-5725A6D09EE2}" type="slidenum">
              <a:rPr lang="en-US" sz="240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3010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7" y="1131101"/>
            <a:ext cx="3948113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131101"/>
            <a:ext cx="3949700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51625" y="4686300"/>
            <a:ext cx="1905000" cy="3429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>
                    <a:lumMod val="65000"/>
                  </a:srgb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BB88DD-2A52-4790-8155-5E1DBBC9A075}" type="slidenum">
              <a:rPr lang="en-US" sz="240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02724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51625" y="4686300"/>
            <a:ext cx="1905000" cy="3429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>
                    <a:lumMod val="65000"/>
                  </a:srgb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1036CC-7454-4D5B-B2A4-63C30206208E}" type="slidenum">
              <a:rPr lang="en-US" sz="240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932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51625" y="4686300"/>
            <a:ext cx="1905000" cy="3429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>
                    <a:lumMod val="65000"/>
                  </a:srgb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579F9B-2B93-4C93-80D7-0F31C339DC90}" type="slidenum">
              <a:rPr lang="en-US" sz="240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2560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51625" y="4686300"/>
            <a:ext cx="1905000" cy="3429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>
                    <a:lumMod val="65000"/>
                  </a:srgb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5D9096-91AF-4901-8D2B-A361E3851C67}" type="slidenum">
              <a:rPr lang="en-US" sz="240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7638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2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9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9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51625" y="4686300"/>
            <a:ext cx="1905000" cy="3429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>
                    <a:lumMod val="65000"/>
                  </a:srgb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42EF29-A194-43E8-813A-EBB6473EDFEA}" type="slidenum">
              <a:rPr lang="en-US" sz="240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7047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C11DFB-10EB-404D-90C6-6E4740594843}" type="slidenum">
              <a:rPr lang="en-US" sz="2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0945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B8B90-1415-4443-98FF-C980E7AB0D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08420-9D69-4F8B-90C0-F4A013D1E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05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B8B90-1415-4443-98FF-C980E7AB0D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08420-9D69-4F8B-90C0-F4A013D1E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869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B8B90-1415-4443-98FF-C980E7AB0D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08420-9D69-4F8B-90C0-F4A013D1E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073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B8B90-1415-4443-98FF-C980E7AB0D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08420-9D69-4F8B-90C0-F4A013D1E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884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B8B90-1415-4443-98FF-C980E7AB0D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08420-9D69-4F8B-90C0-F4A013D1E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448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B8B90-1415-4443-98FF-C980E7AB0D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08420-9D69-4F8B-90C0-F4A013D1E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25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2/12/2014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B8B90-1415-4443-98FF-C980E7AB0D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08420-9D69-4F8B-90C0-F4A013D1E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58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B8B90-1415-4443-98FF-C980E7AB0D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08420-9D69-4F8B-90C0-F4A013D1E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3912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B8B90-1415-4443-98FF-C980E7AB0D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08420-9D69-4F8B-90C0-F4A013D1E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3379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B8B90-1415-4443-98FF-C980E7AB0D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08420-9D69-4F8B-90C0-F4A013D1E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788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B8B90-1415-4443-98FF-C980E7AB0D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08420-9D69-4F8B-90C0-F4A013D1E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959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766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553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5967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15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2/12/2014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854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1466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722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03964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074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114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396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8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370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1198948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2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8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8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29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2/12/2014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84257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93429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47453120"/>
      </p:ext>
    </p:extLst>
  </p:cSld>
  <p:clrMapOvr>
    <a:masterClrMapping/>
  </p:clrMapOvr>
  <p:transition>
    <p:sndAc>
      <p:stSnd>
        <p:snd r:embed="rId1" name="LASER.WAV"/>
      </p:stSnd>
    </p:sndAc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71500"/>
            <a:ext cx="7924800" cy="857250"/>
          </a:xfrm>
          <a:prstGeom prst="roundRect">
            <a:avLst>
              <a:gd name="adj" fmla="val 21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3" y="1771651"/>
            <a:ext cx="7693025" cy="13394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13" y="3225410"/>
            <a:ext cx="7693025" cy="13394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38413" y="4686307"/>
            <a:ext cx="2130425" cy="35599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4686307"/>
            <a:ext cx="2897188" cy="35599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43" y="4681543"/>
            <a:ext cx="587375" cy="3667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CB49AB-1D0E-4E59-BE0B-96B104FA175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1469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0638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14559"/>
      </p:ext>
    </p:extLst>
  </p:cSld>
  <p:clrMapOvr>
    <a:masterClrMapping/>
  </p:clrMapOvr>
  <p:transition>
    <p:sndAc>
      <p:stSnd>
        <p:snd r:embed="rId1" name="LASER.WAV"/>
      </p:stSnd>
    </p:sndAc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8458200" cy="571500"/>
          </a:xfrm>
        </p:spPr>
        <p:txBody>
          <a:bodyPr anchor="b">
            <a:noAutofit/>
          </a:bodyPr>
          <a:lstStyle>
            <a:lvl1pPr algn="l">
              <a:lnSpc>
                <a:spcPts val="2600"/>
              </a:lnSpc>
              <a:defRPr sz="2400" b="1" u="none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itchFamily="34" charset="0"/>
                <a:ea typeface="Adobe Fan Heiti Std B" pitchFamily="34" charset="-128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second line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057650"/>
          </a:xfrm>
        </p:spPr>
        <p:txBody>
          <a:bodyPr/>
          <a:lstStyle>
            <a:lvl1pPr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§"/>
              <a:defRPr sz="2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ts val="2300"/>
              </a:lnSpc>
              <a:buSzPct val="120000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ts val="2300"/>
              </a:lnSpc>
              <a:defRPr sz="1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04800" y="800100"/>
            <a:ext cx="83820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3925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171451"/>
            <a:ext cx="8458200" cy="708422"/>
          </a:xfrm>
        </p:spPr>
        <p:txBody>
          <a:bodyPr>
            <a:normAutofit/>
          </a:bodyPr>
          <a:lstStyle>
            <a:lvl1pPr algn="l">
              <a:lnSpc>
                <a:spcPts val="2600"/>
              </a:lnSpc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second line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4114800"/>
          </a:xfrm>
        </p:spPr>
        <p:txBody>
          <a:bodyPr/>
          <a:lstStyle>
            <a:lvl1pPr>
              <a:buSzPct val="120000"/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>
              <a:lnSpc>
                <a:spcPts val="2400"/>
              </a:lnSpc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§"/>
              <a:defRPr sz="2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685800">
              <a:lnSpc>
                <a:spcPts val="2160"/>
              </a:lnSpc>
              <a:spcBef>
                <a:spcPts val="300"/>
              </a:spcBef>
              <a:spcAft>
                <a:spcPts val="300"/>
              </a:spcAft>
              <a:buSzPct val="120000"/>
              <a:buFont typeface="Arial" pitchFamily="34" charset="0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914400">
              <a:lnSpc>
                <a:spcPts val="2160"/>
              </a:lnSpc>
              <a:spcBef>
                <a:spcPts val="200"/>
              </a:spcBef>
              <a:spcAft>
                <a:spcPts val="200"/>
              </a:spcAft>
              <a:defRPr sz="1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4114800"/>
          </a:xfrm>
        </p:spPr>
        <p:txBody>
          <a:bodyPr/>
          <a:lstStyle>
            <a:lvl1pPr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>
              <a:lnSpc>
                <a:spcPts val="2400"/>
              </a:lnSpc>
              <a:spcBef>
                <a:spcPts val="480"/>
              </a:spcBef>
              <a:spcAft>
                <a:spcPts val="500"/>
              </a:spcAft>
              <a:buFont typeface="Wingdings" pitchFamily="2" charset="2"/>
              <a:buChar char="§"/>
              <a:defRPr sz="2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685800">
              <a:lnSpc>
                <a:spcPts val="2160"/>
              </a:lnSpc>
              <a:spcBef>
                <a:spcPts val="400"/>
              </a:spcBef>
              <a:spcAft>
                <a:spcPts val="400"/>
              </a:spcAft>
              <a:buSzPct val="120000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914400">
              <a:lnSpc>
                <a:spcPts val="2160"/>
              </a:lnSpc>
              <a:spcBef>
                <a:spcPts val="300"/>
              </a:spcBef>
              <a:spcAft>
                <a:spcPts val="300"/>
              </a:spcAft>
              <a:defRPr sz="1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04800" y="800100"/>
            <a:ext cx="83820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8073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171451"/>
            <a:ext cx="8534400" cy="708422"/>
          </a:xfrm>
        </p:spPr>
        <p:txBody>
          <a:bodyPr>
            <a:normAutofit/>
          </a:bodyPr>
          <a:lstStyle>
            <a:lvl1pPr algn="l">
              <a:lnSpc>
                <a:spcPts val="2600"/>
              </a:lnSpc>
              <a:defRPr sz="24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second line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04800" y="800100"/>
            <a:ext cx="83820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2747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770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2/12/2014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92288" y="3804046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8"/>
            <a:ext cx="5486400" cy="32551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311260"/>
            <a:ext cx="5486400" cy="37504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03713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80BA3-DFF0-4BFA-8002-C4E97E9E6B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859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37ECB-009E-4174-8169-9D5EB9167B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5616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EFE9B-7666-4CE3-8437-2EAD97819D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931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09829-0E78-4A5E-84D2-CB356CAAD2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185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8373E-B82E-4F14-9039-F147703E1E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801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B0C1F-A73B-4237-A176-946FAAF206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6073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A93A3-7556-4D91-98AB-D5A8D6818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322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1633-2EEB-499C-BA45-24B8CE700D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690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731B9-0659-4107-8191-8828C04201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85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2/12/2014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9755C-9D22-4A5D-AA58-3BC6894472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987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9BC31-9CF3-448D-AEE3-2E176463AD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862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2166-7F55-465F-9370-618DE28D99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AA7F-CC1D-49E3-8398-7F5566CC8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149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2166-7F55-465F-9370-618DE28D99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AA7F-CC1D-49E3-8398-7F5566CC8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478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2166-7F55-465F-9370-618DE28D99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AA7F-CC1D-49E3-8398-7F5566CC8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403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2166-7F55-465F-9370-618DE28D99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AA7F-CC1D-49E3-8398-7F5566CC8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124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2166-7F55-465F-9370-618DE28D99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AA7F-CC1D-49E3-8398-7F5566CC8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454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2166-7F55-465F-9370-618DE28D99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AA7F-CC1D-49E3-8398-7F5566CC8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8239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2166-7F55-465F-9370-618DE28D99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AA7F-CC1D-49E3-8398-7F5566CC8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779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2166-7F55-465F-9370-618DE28D99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AA7F-CC1D-49E3-8398-7F5566CC8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99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2/12/2014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2166-7F55-465F-9370-618DE28D99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AA7F-CC1D-49E3-8398-7F5566CC8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3826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2166-7F55-465F-9370-618DE28D99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AA7F-CC1D-49E3-8398-7F5566CC8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470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2166-7F55-465F-9370-618DE28D99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AA7F-CC1D-49E3-8398-7F5566CC8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338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D6BE-83CF-AC4F-BDB1-2D2FB353EE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6CE1-FF9D-CC4C-9B2B-A7C2B161E6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717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D6BE-83CF-AC4F-BDB1-2D2FB353EE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6CE1-FF9D-CC4C-9B2B-A7C2B161E6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186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D6BE-83CF-AC4F-BDB1-2D2FB353EE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6CE1-FF9D-CC4C-9B2B-A7C2B161E6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728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D6BE-83CF-AC4F-BDB1-2D2FB353EE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6CE1-FF9D-CC4C-9B2B-A7C2B161E6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783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D6BE-83CF-AC4F-BDB1-2D2FB353EE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6CE1-FF9D-CC4C-9B2B-A7C2B161E6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9854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D6BE-83CF-AC4F-BDB1-2D2FB353EE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6CE1-FF9D-CC4C-9B2B-A7C2B161E6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9240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D6BE-83CF-AC4F-BDB1-2D2FB353EE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6CE1-FF9D-CC4C-9B2B-A7C2B161E6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75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5.w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5.wmf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image" Target="../media/image18.png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image" Target="../media/image17.png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F5E57-8B35-447F-9D17-6D9BCA2C8447}" type="datetimeFigureOut">
              <a:rPr lang="en-US" smtClean="0"/>
              <a:pPr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BF4D6BE-83CF-AC4F-BDB1-2D2FB353EE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9896CE1-FF9D-CC4C-9B2B-A7C2B161E6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99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14400"/>
            <a:ext cx="8229600" cy="56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90700"/>
            <a:ext cx="8229600" cy="331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43" name="Picture 19" descr="Top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5588" cy="8227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682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43434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43434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43434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43434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43434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43434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43434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43434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43434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34343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343434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343434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343434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343434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343434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343434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343434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343434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>
            <a:grpSpLocks/>
          </p:cNvGrpSpPr>
          <p:nvPr/>
        </p:nvGrpSpPr>
        <p:grpSpPr bwMode="auto">
          <a:xfrm flipH="1" flipV="1">
            <a:off x="0" y="492742"/>
            <a:ext cx="9144000" cy="41672"/>
            <a:chOff x="0" y="832104"/>
            <a:chExt cx="9144000" cy="54864"/>
          </a:xfrm>
          <a:solidFill>
            <a:schemeClr val="accent4"/>
          </a:solidFill>
        </p:grpSpPr>
        <p:sp>
          <p:nvSpPr>
            <p:cNvPr id="14" name="Rectangle 13"/>
            <p:cNvSpPr/>
            <p:nvPr userDrawn="1"/>
          </p:nvSpPr>
          <p:spPr>
            <a:xfrm>
              <a:off x="4572000" y="832104"/>
              <a:ext cx="4572000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309937" y="832104"/>
              <a:ext cx="1262063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832104"/>
              <a:ext cx="3309937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21" name="Text Placeholder 9"/>
          <p:cNvSpPr txBox="1">
            <a:spLocks/>
          </p:cNvSpPr>
          <p:nvPr/>
        </p:nvSpPr>
        <p:spPr>
          <a:xfrm>
            <a:off x="42347" y="4899097"/>
            <a:ext cx="2853265" cy="187259"/>
          </a:xfrm>
          <a:prstGeom prst="rect">
            <a:avLst/>
          </a:prstGeom>
        </p:spPr>
        <p:txBody>
          <a:bodyPr>
            <a:prstTxWarp prst="textNoShape">
              <a:avLst/>
            </a:prstTxWarp>
            <a:normAutofit fontScale="77500" lnSpcReduction="20000"/>
          </a:bodyPr>
          <a:lstStyle/>
          <a:p>
            <a:pPr marL="342900" indent="-342900" defTabSz="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-106" charset="0"/>
              <a:buNone/>
              <a:defRPr/>
            </a:pPr>
            <a:fld id="{C03E0A73-E43A-4D4A-9A68-2DB57E3BDBC9}" type="slidenum">
              <a:rPr lang="en-US" sz="1000" smtClean="0">
                <a:solidFill>
                  <a:srgbClr val="50565C"/>
                </a:solidFill>
                <a:ea typeface="Arial" pitchFamily="-106" charset="0"/>
                <a:cs typeface="Calibri"/>
              </a:rPr>
              <a:pPr marL="342900" indent="-342900" defTabSz="45720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-106" charset="0"/>
                <a:buNone/>
                <a:defRPr/>
              </a:pPr>
              <a:t>‹#›</a:t>
            </a:fld>
            <a:r>
              <a:rPr lang="en-US" sz="1000" dirty="0" smtClean="0">
                <a:solidFill>
                  <a:srgbClr val="50565C"/>
                </a:solidFill>
                <a:ea typeface="Arial" pitchFamily="-106" charset="0"/>
                <a:cs typeface="Calibri"/>
              </a:rPr>
              <a:t> </a:t>
            </a:r>
            <a:r>
              <a:rPr lang="en-US" sz="1000" dirty="0" smtClean="0">
                <a:solidFill>
                  <a:srgbClr val="50565C"/>
                </a:solidFill>
                <a:cs typeface="Calibri"/>
              </a:rPr>
              <a:t>| Bioenergy Technologies Office</a:t>
            </a:r>
          </a:p>
          <a:p>
            <a:pPr marL="342900" indent="-342900" algn="ctr" defTabSz="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-106" charset="0"/>
              <a:buNone/>
            </a:pPr>
            <a:endParaRPr lang="en-US" sz="1000" dirty="0">
              <a:solidFill>
                <a:srgbClr val="50565C"/>
              </a:solidFill>
              <a:ea typeface="Arial" pitchFamily="-106" charset="0"/>
              <a:cs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20" y="4731462"/>
            <a:ext cx="2743215" cy="30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4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/>
  <p:txStyles>
    <p:titleStyle>
      <a:lvl1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800" b="1" i="0" kern="1200">
          <a:solidFill>
            <a:srgbClr val="282B2E"/>
          </a:solidFill>
          <a:latin typeface="Calibri"/>
          <a:ea typeface="+mj-ea"/>
          <a:cs typeface="Calibri"/>
        </a:defRPr>
      </a:lvl1pPr>
      <a:lvl2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2pPr>
      <a:lvl3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3pPr>
      <a:lvl4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4pPr>
      <a:lvl5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5pPr>
      <a:lvl6pPr marL="4572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6pPr>
      <a:lvl7pPr marL="9144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7pPr>
      <a:lvl8pPr marL="13716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8pPr>
      <a:lvl9pPr marL="18288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63"/>
            <a:ext cx="9144000" cy="611981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12942" y="79871"/>
            <a:ext cx="881832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728" y="689553"/>
            <a:ext cx="8773960" cy="377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</a:pP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</a:pP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51165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708655" y="4594636"/>
            <a:ext cx="2047875" cy="510778"/>
            <a:chOff x="3596" y="3859"/>
            <a:chExt cx="1290" cy="429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6" y="4654160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4788700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320651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ChangeArrowheads="1"/>
          </p:cNvSpPr>
          <p:nvPr/>
        </p:nvSpPr>
        <p:spPr bwMode="auto">
          <a:xfrm>
            <a:off x="0" y="4526764"/>
            <a:ext cx="9144000" cy="611981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09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12740" y="79772"/>
            <a:ext cx="881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410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090" y="689374"/>
            <a:ext cx="8774113" cy="377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603" y="4686300"/>
            <a:ext cx="1736725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rgbClr val="FFFFFF">
                    <a:lumMod val="65000"/>
                  </a:srgbClr>
                </a:solidFill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575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rgbClr val="FFFFFF">
                    <a:lumMod val="65000"/>
                  </a:srgbClr>
                </a:solidFill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grpSp>
        <p:nvGrpSpPr>
          <p:cNvPr id="4103" name="Group 25"/>
          <p:cNvGrpSpPr>
            <a:grpSpLocks/>
          </p:cNvGrpSpPr>
          <p:nvPr userDrawn="1"/>
        </p:nvGrpSpPr>
        <p:grpSpPr bwMode="auto">
          <a:xfrm>
            <a:off x="5708655" y="4594642"/>
            <a:ext cx="2047875" cy="510778"/>
            <a:chOff x="3596" y="3859"/>
            <a:chExt cx="1290" cy="429"/>
          </a:xfrm>
        </p:grpSpPr>
        <p:pic>
          <p:nvPicPr>
            <p:cNvPr id="4107" name="Picture 26"/>
            <p:cNvPicPr>
              <a:picLocks noChangeAspect="1" noChangeArrowheads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8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smtClean="0">
                  <a:solidFill>
                    <a:srgbClr val="FFFFFF"/>
                  </a:solidFill>
                </a:rPr>
                <a:t>Federal Aviation</a:t>
              </a:r>
            </a:p>
            <a:p>
              <a:pPr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smtClean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4104" name="Text Box 29" hidden="1"/>
          <p:cNvSpPr txBox="1">
            <a:spLocks noChangeArrowheads="1"/>
          </p:cNvSpPr>
          <p:nvPr userDrawn="1"/>
        </p:nvSpPr>
        <p:spPr bwMode="auto">
          <a:xfrm>
            <a:off x="449266" y="4654161"/>
            <a:ext cx="47847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smtClean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smtClean="0">
              <a:solidFill>
                <a:srgbClr val="C0C0C0"/>
              </a:solidFill>
            </a:endParaRPr>
          </a:p>
        </p:txBody>
      </p:sp>
      <p:sp>
        <p:nvSpPr>
          <p:cNvPr id="4105" name="Text Box 30" hidden="1"/>
          <p:cNvSpPr txBox="1">
            <a:spLocks noChangeArrowheads="1"/>
          </p:cNvSpPr>
          <p:nvPr userDrawn="1"/>
        </p:nvSpPr>
        <p:spPr bwMode="auto">
          <a:xfrm>
            <a:off x="441325" y="4788701"/>
            <a:ext cx="3740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smtClean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sp>
        <p:nvSpPr>
          <p:cNvPr id="4106" name="Rectangle 17"/>
          <p:cNvSpPr>
            <a:spLocks noChangeArrowheads="1"/>
          </p:cNvSpPr>
          <p:nvPr userDrawn="1"/>
        </p:nvSpPr>
        <p:spPr bwMode="auto">
          <a:xfrm>
            <a:off x="6940550" y="4729163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0F29372-E467-493B-88D2-A9A30DCDBA3B}" type="slidenum">
              <a:rPr lang="en-US" sz="1200" b="1">
                <a:solidFill>
                  <a:srgbClr val="FFFFFF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44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B8B90-1415-4443-98FF-C980E7AB0D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08420-9D69-4F8B-90C0-F4A013D1E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>
            <a:spLocks/>
          </p:cNvSpPr>
          <p:nvPr/>
        </p:nvSpPr>
        <p:spPr bwMode="auto">
          <a:xfrm flipH="1" flipV="1">
            <a:off x="-3175" y="4364831"/>
            <a:ext cx="9155113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10 w 10012"/>
              <a:gd name="connsiteY0" fmla="*/ 30 h 10000"/>
              <a:gd name="connsiteX1" fmla="*/ 4404 w 10012"/>
              <a:gd name="connsiteY1" fmla="*/ 0 h 10000"/>
              <a:gd name="connsiteX2" fmla="*/ 7578 w 10012"/>
              <a:gd name="connsiteY2" fmla="*/ 5595 h 10000"/>
              <a:gd name="connsiteX3" fmla="*/ 10009 w 10012"/>
              <a:gd name="connsiteY3" fmla="*/ 1493 h 10000"/>
              <a:gd name="connsiteX4" fmla="*/ 10000 w 10012"/>
              <a:gd name="connsiteY4" fmla="*/ 3247 h 10000"/>
              <a:gd name="connsiteX5" fmla="*/ 7453 w 10012"/>
              <a:gd name="connsiteY5" fmla="*/ 6692 h 10000"/>
              <a:gd name="connsiteX6" fmla="*/ 2578 w 10012"/>
              <a:gd name="connsiteY6" fmla="*/ 3064 h 10000"/>
              <a:gd name="connsiteX7" fmla="*/ 0 w 10012"/>
              <a:gd name="connsiteY7" fmla="*/ 10000 h 10000"/>
              <a:gd name="connsiteX8" fmla="*/ 10 w 10012"/>
              <a:gd name="connsiteY8" fmla="*/ 30 h 10000"/>
              <a:gd name="connsiteX0" fmla="*/ 10 w 10012"/>
              <a:gd name="connsiteY0" fmla="*/ 30 h 10000"/>
              <a:gd name="connsiteX1" fmla="*/ 4404 w 10012"/>
              <a:gd name="connsiteY1" fmla="*/ 0 h 10000"/>
              <a:gd name="connsiteX2" fmla="*/ 7578 w 10012"/>
              <a:gd name="connsiteY2" fmla="*/ 5595 h 10000"/>
              <a:gd name="connsiteX3" fmla="*/ 10009 w 10012"/>
              <a:gd name="connsiteY3" fmla="*/ 1493 h 10000"/>
              <a:gd name="connsiteX4" fmla="*/ 10009 w 10012"/>
              <a:gd name="connsiteY4" fmla="*/ 3688 h 10000"/>
              <a:gd name="connsiteX5" fmla="*/ 7453 w 10012"/>
              <a:gd name="connsiteY5" fmla="*/ 6692 h 10000"/>
              <a:gd name="connsiteX6" fmla="*/ 2578 w 10012"/>
              <a:gd name="connsiteY6" fmla="*/ 3064 h 10000"/>
              <a:gd name="connsiteX7" fmla="*/ 0 w 10012"/>
              <a:gd name="connsiteY7" fmla="*/ 10000 h 10000"/>
              <a:gd name="connsiteX8" fmla="*/ 10 w 10012"/>
              <a:gd name="connsiteY8" fmla="*/ 3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2" h="10000">
                <a:moveTo>
                  <a:pt x="10" y="30"/>
                </a:moveTo>
                <a:lnTo>
                  <a:pt x="4404" y="0"/>
                </a:lnTo>
                <a:cubicBezTo>
                  <a:pt x="4757" y="1540"/>
                  <a:pt x="6644" y="5346"/>
                  <a:pt x="7578" y="5595"/>
                </a:cubicBezTo>
                <a:cubicBezTo>
                  <a:pt x="8512" y="5844"/>
                  <a:pt x="9593" y="2972"/>
                  <a:pt x="10009" y="1493"/>
                </a:cubicBezTo>
                <a:cubicBezTo>
                  <a:pt x="10012" y="2296"/>
                  <a:pt x="10006" y="2885"/>
                  <a:pt x="10009" y="3688"/>
                </a:cubicBezTo>
                <a:cubicBezTo>
                  <a:pt x="9832" y="4359"/>
                  <a:pt x="8691" y="6796"/>
                  <a:pt x="7453" y="6692"/>
                </a:cubicBezTo>
                <a:cubicBezTo>
                  <a:pt x="6215" y="6588"/>
                  <a:pt x="3820" y="2515"/>
                  <a:pt x="2578" y="3064"/>
                </a:cubicBezTo>
                <a:cubicBezTo>
                  <a:pt x="1299" y="3186"/>
                  <a:pt x="468" y="7348"/>
                  <a:pt x="0" y="10000"/>
                </a:cubicBezTo>
                <a:cubicBezTo>
                  <a:pt x="3" y="6677"/>
                  <a:pt x="7" y="3353"/>
                  <a:pt x="10" y="30"/>
                </a:cubicBezTo>
                <a:close/>
              </a:path>
            </a:pathLst>
          </a:custGeom>
          <a:gradFill flip="none" rotWithShape="1">
            <a:gsLst>
              <a:gs pos="0">
                <a:srgbClr val="061B84"/>
              </a:gs>
              <a:gs pos="44000">
                <a:schemeClr val="bg1"/>
              </a:gs>
              <a:gs pos="44000">
                <a:srgbClr val="BDCDFB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 flipH="1">
            <a:off x="0" y="4686300"/>
            <a:ext cx="9144000" cy="228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966"/>
              </a:cxn>
              <a:cxn ang="0">
                <a:pos x="1608" y="282"/>
              </a:cxn>
              <a:cxn ang="0">
                <a:pos x="4110" y="1008"/>
              </a:cxn>
              <a:cxn ang="0">
                <a:pos x="5772" y="0"/>
              </a:cxn>
            </a:cxnLst>
            <a:rect l="0" t="0" r="0" b="0"/>
            <a:pathLst>
              <a:path w="5772" h="1055">
                <a:moveTo>
                  <a:pt x="0" y="966"/>
                </a:moveTo>
                <a:cubicBezTo>
                  <a:pt x="282" y="738"/>
                  <a:pt x="923" y="275"/>
                  <a:pt x="1608" y="282"/>
                </a:cubicBezTo>
                <a:cubicBezTo>
                  <a:pt x="2293" y="289"/>
                  <a:pt x="3416" y="1055"/>
                  <a:pt x="4110" y="1008"/>
                </a:cubicBezTo>
                <a:cubicBezTo>
                  <a:pt x="4804" y="961"/>
                  <a:pt x="5426" y="210"/>
                  <a:pt x="5772" y="0"/>
                </a:cubicBezTo>
              </a:path>
            </a:pathLst>
          </a:cu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 flipH="1">
            <a:off x="0" y="4572001"/>
            <a:ext cx="9144000" cy="4143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732"/>
              </a:cxn>
              <a:cxn ang="0">
                <a:pos x="1638" y="228"/>
              </a:cxn>
              <a:cxn ang="0">
                <a:pos x="4122" y="816"/>
              </a:cxn>
              <a:cxn ang="0">
                <a:pos x="5766" y="0"/>
              </a:cxn>
            </a:cxnLst>
            <a:rect l="0" t="0" r="0" b="0"/>
            <a:pathLst>
              <a:path w="5766" h="854">
                <a:moveTo>
                  <a:pt x="0" y="732"/>
                </a:moveTo>
                <a:cubicBezTo>
                  <a:pt x="273" y="647"/>
                  <a:pt x="951" y="214"/>
                  <a:pt x="1638" y="228"/>
                </a:cubicBezTo>
                <a:cubicBezTo>
                  <a:pt x="2325" y="242"/>
                  <a:pt x="3434" y="854"/>
                  <a:pt x="4122" y="816"/>
                </a:cubicBezTo>
                <a:cubicBezTo>
                  <a:pt x="4810" y="778"/>
                  <a:pt x="5424" y="170"/>
                  <a:pt x="5766" y="0"/>
                </a:cubicBezTo>
              </a:path>
            </a:pathLst>
          </a:custGeom>
          <a:noFill/>
          <a:ln w="12700" cap="flat" cmpd="sng" algn="ctr">
            <a:solidFill>
              <a:srgbClr val="061B8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7" name="Picture 16" descr="nist.png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tx1">
                <a:tint val="45000"/>
                <a:satMod val="400000"/>
              </a:schemeClr>
            </a:duotone>
            <a:lum bright="-40000" contrast="10000"/>
          </a:blip>
          <a:stretch>
            <a:fillRect/>
          </a:stretch>
        </p:blipFill>
        <p:spPr>
          <a:xfrm>
            <a:off x="76200" y="85037"/>
            <a:ext cx="342948" cy="4944165"/>
          </a:xfrm>
          <a:prstGeom prst="rect">
            <a:avLst/>
          </a:prstGeom>
          <a:solidFill>
            <a:srgbClr val="061B84">
              <a:alpha val="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Freeform 6"/>
          <p:cNvSpPr>
            <a:spLocks/>
          </p:cNvSpPr>
          <p:nvPr/>
        </p:nvSpPr>
        <p:spPr bwMode="auto">
          <a:xfrm>
            <a:off x="-3175" y="0"/>
            <a:ext cx="9147175" cy="800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3 w 10003"/>
              <a:gd name="connsiteY0" fmla="*/ 0 h 10000"/>
              <a:gd name="connsiteX1" fmla="*/ 4407 w 10003"/>
              <a:gd name="connsiteY1" fmla="*/ 0 h 10000"/>
              <a:gd name="connsiteX2" fmla="*/ 7581 w 10003"/>
              <a:gd name="connsiteY2" fmla="*/ 5595 h 10000"/>
              <a:gd name="connsiteX3" fmla="*/ 9993 w 10003"/>
              <a:gd name="connsiteY3" fmla="*/ 838 h 10000"/>
              <a:gd name="connsiteX4" fmla="*/ 10003 w 10003"/>
              <a:gd name="connsiteY4" fmla="*/ 3247 h 10000"/>
              <a:gd name="connsiteX5" fmla="*/ 7456 w 10003"/>
              <a:gd name="connsiteY5" fmla="*/ 6692 h 10000"/>
              <a:gd name="connsiteX6" fmla="*/ 2581 w 10003"/>
              <a:gd name="connsiteY6" fmla="*/ 3064 h 10000"/>
              <a:gd name="connsiteX7" fmla="*/ 3 w 10003"/>
              <a:gd name="connsiteY7" fmla="*/ 10000 h 10000"/>
              <a:gd name="connsiteX8" fmla="*/ 3 w 10003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3" h="10000">
                <a:moveTo>
                  <a:pt x="3" y="0"/>
                </a:moveTo>
                <a:lnTo>
                  <a:pt x="4407" y="0"/>
                </a:lnTo>
                <a:cubicBezTo>
                  <a:pt x="4760" y="1540"/>
                  <a:pt x="6635" y="5595"/>
                  <a:pt x="7581" y="5595"/>
                </a:cubicBezTo>
                <a:cubicBezTo>
                  <a:pt x="8527" y="5595"/>
                  <a:pt x="9577" y="2317"/>
                  <a:pt x="9993" y="838"/>
                </a:cubicBezTo>
                <a:cubicBezTo>
                  <a:pt x="9996" y="1641"/>
                  <a:pt x="10000" y="2444"/>
                  <a:pt x="10003" y="3247"/>
                </a:cubicBezTo>
                <a:cubicBezTo>
                  <a:pt x="9826" y="3918"/>
                  <a:pt x="8693" y="6723"/>
                  <a:pt x="7456" y="6692"/>
                </a:cubicBezTo>
                <a:cubicBezTo>
                  <a:pt x="6219" y="6662"/>
                  <a:pt x="3823" y="2515"/>
                  <a:pt x="2581" y="3064"/>
                </a:cubicBezTo>
                <a:cubicBezTo>
                  <a:pt x="1302" y="3186"/>
                  <a:pt x="471" y="7348"/>
                  <a:pt x="3" y="10000"/>
                </a:cubicBezTo>
                <a:cubicBezTo>
                  <a:pt x="6" y="6677"/>
                  <a:pt x="0" y="3323"/>
                  <a:pt x="3" y="0"/>
                </a:cubicBezTo>
                <a:close/>
              </a:path>
            </a:pathLst>
          </a:custGeom>
          <a:gradFill flip="none" rotWithShape="0">
            <a:gsLst>
              <a:gs pos="0">
                <a:srgbClr val="BDCDFB"/>
              </a:gs>
              <a:gs pos="50000">
                <a:srgbClr val="061B84"/>
              </a:gs>
              <a:gs pos="100000">
                <a:srgbClr val="BDCDFB"/>
              </a:gs>
            </a:gsLst>
            <a:lin ang="6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bg1">
                <a:lumMod val="75000"/>
                <a:alpha val="99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 flipV="1">
            <a:off x="1524000" y="0"/>
            <a:ext cx="7620000" cy="45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966"/>
              </a:cxn>
              <a:cxn ang="0">
                <a:pos x="1608" y="282"/>
              </a:cxn>
              <a:cxn ang="0">
                <a:pos x="4110" y="1008"/>
              </a:cxn>
              <a:cxn ang="0">
                <a:pos x="5772" y="0"/>
              </a:cxn>
            </a:cxnLst>
            <a:rect l="0" t="0" r="0" b="0"/>
            <a:pathLst>
              <a:path w="5772" h="1055">
                <a:moveTo>
                  <a:pt x="0" y="966"/>
                </a:moveTo>
                <a:cubicBezTo>
                  <a:pt x="282" y="738"/>
                  <a:pt x="923" y="275"/>
                  <a:pt x="1608" y="282"/>
                </a:cubicBezTo>
                <a:cubicBezTo>
                  <a:pt x="2293" y="289"/>
                  <a:pt x="3416" y="1055"/>
                  <a:pt x="4110" y="1008"/>
                </a:cubicBezTo>
                <a:cubicBezTo>
                  <a:pt x="4804" y="961"/>
                  <a:pt x="5426" y="210"/>
                  <a:pt x="5772" y="0"/>
                </a:cubicBezTo>
              </a:path>
            </a:pathLst>
          </a:custGeom>
          <a:noFill/>
          <a:ln w="12700" cap="flat" cmpd="sng" algn="ctr">
            <a:solidFill>
              <a:srgbClr val="061B8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flipH="1">
            <a:off x="1219200" y="0"/>
            <a:ext cx="7924800" cy="228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732"/>
              </a:cxn>
              <a:cxn ang="0">
                <a:pos x="1638" y="228"/>
              </a:cxn>
              <a:cxn ang="0">
                <a:pos x="4122" y="816"/>
              </a:cxn>
              <a:cxn ang="0">
                <a:pos x="5766" y="0"/>
              </a:cxn>
            </a:cxnLst>
            <a:rect l="0" t="0" r="0" b="0"/>
            <a:pathLst>
              <a:path w="5766" h="854">
                <a:moveTo>
                  <a:pt x="0" y="732"/>
                </a:moveTo>
                <a:cubicBezTo>
                  <a:pt x="273" y="647"/>
                  <a:pt x="951" y="214"/>
                  <a:pt x="1638" y="228"/>
                </a:cubicBezTo>
                <a:cubicBezTo>
                  <a:pt x="2325" y="242"/>
                  <a:pt x="3434" y="854"/>
                  <a:pt x="4122" y="816"/>
                </a:cubicBezTo>
                <a:cubicBezTo>
                  <a:pt x="4810" y="778"/>
                  <a:pt x="5424" y="170"/>
                  <a:pt x="5766" y="0"/>
                </a:cubicBezTo>
              </a:path>
            </a:pathLst>
          </a:cu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4" name="Picture 13" descr="tpd-logosmall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10800000" flipH="1" flipV="1">
            <a:off x="152400" y="57150"/>
            <a:ext cx="1250950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6400800" y="4970860"/>
            <a:ext cx="2743200" cy="25391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Trebuchet MS"/>
              </a:rPr>
              <a:t>The Material Measurement Laboratory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15200" y="4857750"/>
            <a:ext cx="914400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Arial" charset="0"/>
              </a:rPr>
              <a:t>A division of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1000" y="4914900"/>
            <a:ext cx="2362200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  <a:latin typeface="Arial" charset="0"/>
              </a:rPr>
              <a:t>National Institute of Standards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293960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rebuchet MS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95000"/>
        <a:buFont typeface="Wingdings 2" pitchFamily="18" charset="2"/>
        <a:buChar char="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>
          <a:solidFill>
            <a:schemeClr val="tx1"/>
          </a:solidFill>
          <a:latin typeface="+mn-lt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>
          <a:solidFill>
            <a:schemeClr val="tx1"/>
          </a:solidFill>
          <a:latin typeface="+mn-lt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5pPr>
      <a:lvl6pPr marL="1919288" indent="-209550" algn="l" rtl="0" fontAlgn="base">
        <a:spcBef>
          <a:spcPct val="20000"/>
        </a:spcBef>
        <a:spcAft>
          <a:spcPct val="0"/>
        </a:spcAft>
        <a:buClr>
          <a:srgbClr val="FFC000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6pPr>
      <a:lvl7pPr marL="2376488" indent="-209550" algn="l" rtl="0" fontAlgn="base">
        <a:spcBef>
          <a:spcPct val="20000"/>
        </a:spcBef>
        <a:spcAft>
          <a:spcPct val="0"/>
        </a:spcAft>
        <a:buClr>
          <a:srgbClr val="FFC000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7pPr>
      <a:lvl8pPr marL="2833688" indent="-209550" algn="l" rtl="0" fontAlgn="base">
        <a:spcBef>
          <a:spcPct val="20000"/>
        </a:spcBef>
        <a:spcAft>
          <a:spcPct val="0"/>
        </a:spcAft>
        <a:buClr>
          <a:srgbClr val="FFC000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8pPr>
      <a:lvl9pPr marL="3290888" indent="-209550" algn="l" rtl="0" fontAlgn="base">
        <a:spcBef>
          <a:spcPct val="20000"/>
        </a:spcBef>
        <a:spcAft>
          <a:spcPct val="0"/>
        </a:spcAft>
        <a:buClr>
          <a:srgbClr val="FFC000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1757A-B33C-4C2E-B880-7D53D4D5C4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B5FB4-1AE6-4CC4-B374-7CA8E5916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background_idea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96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C376EE-6EA9-489E-839F-F7774905C53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9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92166-7F55-465F-9370-618DE28D99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1AA7F-CC1D-49E3-8398-7F5566CC8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9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18" Type="http://schemas.openxmlformats.org/officeDocument/2006/relationships/image" Target="../media/image5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image" Target="../media/image35.png"/><Relationship Id="rId16" Type="http://schemas.openxmlformats.org/officeDocument/2006/relationships/image" Target="../media/image49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eg"/><Relationship Id="rId11" Type="http://schemas.openxmlformats.org/officeDocument/2006/relationships/image" Target="../media/image44.gif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faaco.faa.gov/index.cfm/announcement/view/15569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8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alexis.haakensen@trade.gov" TargetMode="External"/><Relationship Id="rId2" Type="http://schemas.openxmlformats.org/officeDocument/2006/relationships/hyperlink" Target="http://selectusa.commerce.gov/" TargetMode="External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st.gov/mep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0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0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13380" b="27979"/>
          <a:stretch/>
        </p:blipFill>
        <p:spPr bwMode="auto">
          <a:xfrm>
            <a:off x="0" y="904190"/>
            <a:ext cx="9144000" cy="551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28600" y="4048124"/>
            <a:ext cx="1357312" cy="2571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Produced by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8" descr="Kwcl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8" y="4250153"/>
            <a:ext cx="1279525" cy="2266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362200" y="133350"/>
            <a:ext cx="2667000" cy="9715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rgbClr val="00CC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CAAFI 2014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eneral Meeting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&amp; Expo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6178"/>
            <a:ext cx="1981200" cy="1286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625" y="1571631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Public-Private Partnership Efforts</a:t>
            </a:r>
          </a:p>
          <a:p>
            <a:r>
              <a:rPr lang="en-US" sz="2400" dirty="0" smtClean="0"/>
              <a:t>Moderated by: Nate Brown, </a:t>
            </a:r>
          </a:p>
          <a:p>
            <a:r>
              <a:rPr lang="en-US" sz="2000" dirty="0" smtClean="0"/>
              <a:t>FAA Environment </a:t>
            </a:r>
            <a:r>
              <a:rPr lang="en-US" sz="2000" smtClean="0"/>
              <a:t>&amp; Energy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13380" b="27979"/>
          <a:stretch/>
        </p:blipFill>
        <p:spPr bwMode="auto">
          <a:xfrm>
            <a:off x="0" y="904190"/>
            <a:ext cx="9144000" cy="551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28600" y="4048124"/>
            <a:ext cx="1357312" cy="2571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Produced by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8" descr="Kwcl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8" y="4250153"/>
            <a:ext cx="1279525" cy="2266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362200" y="133350"/>
            <a:ext cx="2667000" cy="9715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rgbClr val="00CC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CAAFI 2014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eneral Meeting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&amp; Expo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6178"/>
            <a:ext cx="1981200" cy="1286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7256" y="1581156"/>
            <a:ext cx="4655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/>
              <a:t>Zia Haq,</a:t>
            </a:r>
          </a:p>
          <a:p>
            <a:r>
              <a:rPr lang="en-US" sz="2800" smtClean="0"/>
              <a:t>DOE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3613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2" y="2810826"/>
            <a:ext cx="4834719" cy="79513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Alternative Fuels for Aviation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U.S. Department of Energy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Bioenergy Technologies Office</a:t>
            </a:r>
            <a:endParaRPr lang="en-US" sz="240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sz="2400" b="1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8600" y="3891169"/>
            <a:ext cx="4800600" cy="395089"/>
          </a:xfrm>
        </p:spPr>
        <p:txBody>
          <a:bodyPr/>
          <a:lstStyle/>
          <a:p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January 29, 2014 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62600" y="2800350"/>
            <a:ext cx="3200400" cy="342900"/>
          </a:xfrm>
        </p:spPr>
        <p:txBody>
          <a:bodyPr/>
          <a:lstStyle/>
          <a:p>
            <a:r>
              <a:rPr lang="en-US" dirty="0" smtClean="0"/>
              <a:t>Zia Haq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562600" y="3148759"/>
            <a:ext cx="3429000" cy="342900"/>
          </a:xfrm>
        </p:spPr>
        <p:txBody>
          <a:bodyPr>
            <a:noAutofit/>
          </a:bodyPr>
          <a:lstStyle/>
          <a:p>
            <a:r>
              <a:rPr lang="en-US" dirty="0" smtClean="0"/>
              <a:t>Program Manager</a:t>
            </a:r>
          </a:p>
          <a:p>
            <a:r>
              <a:rPr lang="en-US" dirty="0" smtClean="0"/>
              <a:t>DPA Coordinator</a:t>
            </a:r>
          </a:p>
          <a:p>
            <a:r>
              <a:rPr lang="en-US" dirty="0" smtClean="0"/>
              <a:t>Bioenergy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3657958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20640" y="4514858"/>
            <a:ext cx="92360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latin typeface="Calibri"/>
                <a:ea typeface="ヒラギノ角ゴ Pro W6" charset="-128"/>
              </a:rPr>
              <a:t>Source: Energy Information Administration, “Oil: Crude Oil and Petroleum Products Explained” and AEO2009, Updated </a:t>
            </a:r>
            <a:r>
              <a:rPr lang="en-US" sz="1100" dirty="0" smtClean="0">
                <a:solidFill>
                  <a:srgbClr val="000000"/>
                </a:solidFill>
                <a:latin typeface="Calibri"/>
                <a:ea typeface="ヒラギノ角ゴ Pro W6" charset="-128"/>
              </a:rPr>
              <a:t>July 2012, </a:t>
            </a:r>
            <a:r>
              <a:rPr lang="en-US" sz="1100" dirty="0">
                <a:solidFill>
                  <a:srgbClr val="000000"/>
                </a:solidFill>
                <a:latin typeface="Calibri"/>
                <a:ea typeface="ヒラギノ角ゴ Pro W6" charset="-128"/>
              </a:rPr>
              <a:t>Reference Case.</a:t>
            </a:r>
            <a:br>
              <a:rPr lang="en-US" sz="1100" dirty="0">
                <a:solidFill>
                  <a:srgbClr val="000000"/>
                </a:solidFill>
                <a:latin typeface="Calibri"/>
                <a:ea typeface="ヒラギノ角ゴ Pro W6" charset="-128"/>
              </a:rPr>
            </a:br>
            <a:r>
              <a:rPr lang="en-US" sz="1100" dirty="0">
                <a:solidFill>
                  <a:srgbClr val="000000"/>
                </a:solidFill>
                <a:latin typeface="Calibri"/>
                <a:ea typeface="ヒラギノ角ゴ Pro W6" charset="-128"/>
              </a:rPr>
              <a:t>*American Petroleum Institute.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50" y="789698"/>
            <a:ext cx="4232350" cy="3610852"/>
          </a:xfrm>
          <a:prstGeom prst="rect">
            <a:avLst/>
          </a:prstGeom>
        </p:spPr>
      </p:pic>
      <p:sp>
        <p:nvSpPr>
          <p:cNvPr id="29701" name="TextBox 11"/>
          <p:cNvSpPr txBox="1">
            <a:spLocks noChangeArrowheads="1"/>
          </p:cNvSpPr>
          <p:nvPr/>
        </p:nvSpPr>
        <p:spPr bwMode="auto">
          <a:xfrm>
            <a:off x="4343400" y="857257"/>
            <a:ext cx="4724400" cy="466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ts val="1200"/>
              </a:spcAft>
            </a:pPr>
            <a:r>
              <a:rPr lang="en-US" sz="2200" b="1" u="sng" dirty="0" smtClean="0">
                <a:solidFill>
                  <a:srgbClr val="000000"/>
                </a:solidFill>
                <a:latin typeface="Calibri"/>
                <a:ea typeface="ヒラギノ角ゴ Pro W6" charset="-128"/>
              </a:rPr>
              <a:t>In 2011 BETO re-examined its focus: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ea typeface="ヒラギノ角ゴ Pro W6" charset="-128"/>
              </a:rPr>
              <a:t>Cellulosic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ヒラギノ角ゴ Pro W6" charset="-128"/>
              </a:rPr>
              <a:t>ethanol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ヒラギノ角ゴ Pro W6" charset="-128"/>
              </a:rPr>
              <a:t>only displaces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ヒラギノ角ゴ Pro W6" charset="-128"/>
              </a:rPr>
              <a:t>gasoline fraction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ヒラギノ角ゴ Pro W6" charset="-128"/>
              </a:rPr>
              <a:t>of a barrel of oil (about 40%). </a:t>
            </a:r>
            <a:endParaRPr lang="en-US" sz="2000" dirty="0">
              <a:solidFill>
                <a:srgbClr val="000000"/>
              </a:solidFill>
              <a:latin typeface="Calibri"/>
              <a:ea typeface="ヒラギノ角ゴ Pro W6" charset="-128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ea typeface="ヒラギノ角ゴ Pro W6" charset="-128"/>
              </a:rPr>
              <a:t>Reducing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ヒラギノ角ゴ Pro W6" charset="-128"/>
              </a:rPr>
              <a:t>dependence on oil requires replacing diesel, jet, heavy distillates, and a range of other chemicals and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ヒラギノ角ゴ Pro W6" charset="-128"/>
              </a:rPr>
              <a:t>products.</a:t>
            </a:r>
            <a:endParaRPr lang="en-US" sz="2000" dirty="0">
              <a:solidFill>
                <a:srgbClr val="000000"/>
              </a:solidFill>
              <a:latin typeface="Calibri"/>
              <a:ea typeface="ヒラギノ角ゴ Pro W6" charset="-128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ヒラギノ角ゴ Pro W6" charset="-128"/>
              </a:rPr>
              <a:t>Greater focus needed on RDD&amp;D for a range of technologies to</a:t>
            </a:r>
            <a:r>
              <a:rPr lang="en-US" sz="2000" b="1" u="sng" dirty="0">
                <a:solidFill>
                  <a:srgbClr val="000000"/>
                </a:solidFill>
                <a:latin typeface="Calibri"/>
                <a:ea typeface="ヒラギノ角ゴ Pro W6" charset="-128"/>
              </a:rPr>
              <a:t> </a:t>
            </a:r>
            <a:r>
              <a:rPr lang="en-US" sz="2000" b="1" u="sng" dirty="0" smtClean="0">
                <a:solidFill>
                  <a:srgbClr val="000000"/>
                </a:solidFill>
                <a:latin typeface="Calibri"/>
                <a:ea typeface="ヒラギノ角ゴ Pro W6" charset="-128"/>
              </a:rPr>
              <a:t>produce hydrocarbon fuels and displace </a:t>
            </a:r>
            <a:r>
              <a:rPr lang="en-US" sz="2000" b="1" u="sng" dirty="0">
                <a:solidFill>
                  <a:srgbClr val="000000"/>
                </a:solidFill>
                <a:latin typeface="Calibri"/>
                <a:ea typeface="ヒラギノ角ゴ Pro W6" charset="-128"/>
              </a:rPr>
              <a:t>the entire barrel of </a:t>
            </a:r>
            <a:r>
              <a:rPr lang="en-US" sz="2000" b="1" u="sng" dirty="0" smtClean="0">
                <a:solidFill>
                  <a:srgbClr val="000000"/>
                </a:solidFill>
                <a:latin typeface="Calibri"/>
                <a:ea typeface="ヒラギノ角ゴ Pro W6" charset="-128"/>
              </a:rPr>
              <a:t>petroleum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ヒラギノ角ゴ Pro W6" charset="-128"/>
              </a:rPr>
              <a:t>. </a:t>
            </a:r>
            <a:endParaRPr lang="en-US" sz="2000" dirty="0">
              <a:solidFill>
                <a:srgbClr val="000000"/>
              </a:solidFill>
              <a:latin typeface="Calibri"/>
              <a:ea typeface="ヒラギノ角ゴ Pro W6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Calibri"/>
              <a:ea typeface="ヒラギノ角ゴ Pro W6" charset="-128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858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Current Strategic Focus: Replacing the Entire Barrel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86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6858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BETO </a:t>
            </a:r>
            <a:r>
              <a:rPr lang="en-US" dirty="0" err="1" smtClean="0">
                <a:solidFill>
                  <a:srgbClr val="000000"/>
                </a:solidFill>
              </a:rPr>
              <a:t>Thermochemical</a:t>
            </a:r>
            <a:r>
              <a:rPr lang="en-US" dirty="0" smtClean="0">
                <a:solidFill>
                  <a:srgbClr val="000000"/>
                </a:solidFill>
              </a:rPr>
              <a:t>-based IBR projects – Summary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945906"/>
              </p:ext>
            </p:extLst>
          </p:nvPr>
        </p:nvGraphicFramePr>
        <p:xfrm>
          <a:off x="91455" y="742951"/>
          <a:ext cx="4632961" cy="405117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03960"/>
                <a:gridCol w="2209800"/>
                <a:gridCol w="1219201"/>
              </a:tblGrid>
              <a:tr h="423093">
                <a:tc gridSpan="3">
                  <a:txBody>
                    <a:bodyPr/>
                    <a:lstStyle/>
                    <a:p>
                      <a:pPr>
                        <a:tabLst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DOE Funded TC IBR projects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5105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solidFill>
                            <a:srgbClr val="00212E"/>
                          </a:solidFill>
                        </a:rPr>
                        <a:t>Enerkem</a:t>
                      </a:r>
                      <a:endParaRPr lang="en-US" sz="1200" dirty="0">
                        <a:solidFill>
                          <a:srgbClr val="00212E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>
                          <a:solidFill>
                            <a:srgbClr val="00212E"/>
                          </a:solidFill>
                        </a:rPr>
                        <a:t>Syngas </a:t>
                      </a:r>
                      <a:r>
                        <a:rPr lang="en-US" sz="1100" baseline="0" dirty="0" smtClean="0">
                          <a:solidFill>
                            <a:srgbClr val="00212E"/>
                          </a:solidFill>
                        </a:rPr>
                        <a:t>conversion to methanol-ethanol</a:t>
                      </a:r>
                      <a:endParaRPr lang="en-US" sz="1100" dirty="0">
                        <a:solidFill>
                          <a:srgbClr val="00212E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00212E"/>
                          </a:solidFill>
                        </a:rPr>
                        <a:t>Demo/ARRA</a:t>
                      </a:r>
                      <a:endParaRPr lang="en-US" sz="1100" dirty="0">
                        <a:solidFill>
                          <a:srgbClr val="00212E"/>
                        </a:solidFill>
                      </a:endParaRPr>
                    </a:p>
                  </a:txBody>
                  <a:tcPr marT="34290" marB="34290" anchor="ctr"/>
                </a:tc>
              </a:tr>
              <a:tr h="423093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rgbClr val="00212E"/>
                          </a:solidFill>
                        </a:rPr>
                        <a:t>INEOS</a:t>
                      </a:r>
                      <a:endParaRPr lang="en-US" sz="1200" dirty="0">
                        <a:solidFill>
                          <a:srgbClr val="00212E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>
                          <a:solidFill>
                            <a:srgbClr val="00212E"/>
                          </a:solidFill>
                        </a:rPr>
                        <a:t>Syngas fermentation</a:t>
                      </a:r>
                      <a:r>
                        <a:rPr lang="en-US" sz="1100" baseline="0" dirty="0" smtClean="0">
                          <a:solidFill>
                            <a:srgbClr val="00212E"/>
                          </a:solidFill>
                        </a:rPr>
                        <a:t> to ethanol</a:t>
                      </a:r>
                      <a:endParaRPr lang="en-US" sz="1100" dirty="0">
                        <a:solidFill>
                          <a:srgbClr val="00212E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00212E"/>
                          </a:solidFill>
                        </a:rPr>
                        <a:t>Demo/ARRA</a:t>
                      </a:r>
                      <a:endParaRPr lang="en-US" sz="1100" dirty="0">
                        <a:solidFill>
                          <a:srgbClr val="00212E"/>
                        </a:solidFill>
                      </a:endParaRPr>
                    </a:p>
                  </a:txBody>
                  <a:tcPr marT="34290" marB="34290" anchor="ctr"/>
                </a:tc>
              </a:tr>
              <a:tr h="39320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rgbClr val="00212E"/>
                          </a:solidFill>
                        </a:rPr>
                        <a:t>ClearFuels</a:t>
                      </a:r>
                      <a:endParaRPr lang="en-US" sz="1200" dirty="0" smtClean="0">
                        <a:solidFill>
                          <a:srgbClr val="00212E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212E"/>
                          </a:solidFill>
                        </a:rPr>
                        <a:t>Syngas to F-T liquids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00212E"/>
                          </a:solidFill>
                        </a:rPr>
                        <a:t>Pilot/ARRA</a:t>
                      </a:r>
                      <a:endParaRPr lang="en-US" sz="1100" dirty="0">
                        <a:solidFill>
                          <a:srgbClr val="00212E"/>
                        </a:solidFill>
                      </a:endParaRPr>
                    </a:p>
                  </a:txBody>
                  <a:tcPr marT="34290" marB="34290" anchor="ctr"/>
                </a:tc>
              </a:tr>
              <a:tr h="50111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rgbClr val="00212E"/>
                          </a:solidFill>
                        </a:rPr>
                        <a:t>Haldor</a:t>
                      </a:r>
                      <a:r>
                        <a:rPr lang="en-US" sz="1200" dirty="0" smtClean="0">
                          <a:solidFill>
                            <a:srgbClr val="00212E"/>
                          </a:solidFill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rgbClr val="00212E"/>
                          </a:solidFill>
                        </a:rPr>
                        <a:t>Topsoe</a:t>
                      </a:r>
                      <a:endParaRPr lang="en-US" sz="1200" dirty="0" smtClean="0">
                        <a:solidFill>
                          <a:srgbClr val="00212E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212E"/>
                          </a:solidFill>
                        </a:rPr>
                        <a:t>Syngas catalysis to gasoline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00212E"/>
                          </a:solidFill>
                        </a:rPr>
                        <a:t>Pilot/ARRA</a:t>
                      </a:r>
                      <a:endParaRPr lang="en-US" sz="1100" dirty="0">
                        <a:solidFill>
                          <a:srgbClr val="00212E"/>
                        </a:solidFill>
                      </a:endParaRPr>
                    </a:p>
                  </a:txBody>
                  <a:tcPr marT="34290" marB="34290" anchor="ctr"/>
                </a:tc>
              </a:tr>
              <a:tr h="36252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212E"/>
                          </a:solidFill>
                        </a:rPr>
                        <a:t>REII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212E"/>
                          </a:solidFill>
                        </a:rPr>
                        <a:t>Syngas to F-T Diesel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00212E"/>
                          </a:solidFill>
                        </a:rPr>
                        <a:t>Pilot/ARRA</a:t>
                      </a:r>
                      <a:endParaRPr lang="en-US" sz="1100" dirty="0">
                        <a:solidFill>
                          <a:srgbClr val="00212E"/>
                        </a:solidFill>
                      </a:endParaRPr>
                    </a:p>
                  </a:txBody>
                  <a:tcPr marT="34290" marB="34290" anchor="ctr"/>
                </a:tc>
              </a:tr>
              <a:tr h="58293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212E"/>
                          </a:solidFill>
                        </a:rPr>
                        <a:t>UOP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212E"/>
                          </a:solidFill>
                        </a:rPr>
                        <a:t>Pyrolysis and </a:t>
                      </a:r>
                      <a:r>
                        <a:rPr lang="en-US" sz="1100" dirty="0" err="1" smtClean="0">
                          <a:solidFill>
                            <a:srgbClr val="00212E"/>
                          </a:solidFill>
                        </a:rPr>
                        <a:t>hydroconversion</a:t>
                      </a:r>
                      <a:r>
                        <a:rPr lang="en-US" sz="1100" dirty="0" smtClean="0">
                          <a:solidFill>
                            <a:srgbClr val="00212E"/>
                          </a:solidFill>
                        </a:rPr>
                        <a:t> to liquid transportation</a:t>
                      </a:r>
                      <a:r>
                        <a:rPr lang="en-US" sz="1100" baseline="0" dirty="0" smtClean="0">
                          <a:solidFill>
                            <a:srgbClr val="00212E"/>
                          </a:solidFill>
                        </a:rPr>
                        <a:t> fuels</a:t>
                      </a:r>
                      <a:endParaRPr lang="en-US" sz="1100" dirty="0" smtClean="0">
                        <a:solidFill>
                          <a:srgbClr val="00212E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00212E"/>
                          </a:solidFill>
                        </a:rPr>
                        <a:t>Pilot/ARRA</a:t>
                      </a:r>
                      <a:endParaRPr lang="en-US" sz="1100" dirty="0">
                        <a:solidFill>
                          <a:srgbClr val="00212E"/>
                        </a:solidFill>
                      </a:endParaRPr>
                    </a:p>
                  </a:txBody>
                  <a:tcPr marT="34290" marB="34290" anchor="ctr"/>
                </a:tc>
              </a:tr>
              <a:tr h="58293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212E"/>
                          </a:solidFill>
                        </a:rPr>
                        <a:t>GTI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212E"/>
                          </a:solidFill>
                        </a:rPr>
                        <a:t>Integrated </a:t>
                      </a:r>
                      <a:r>
                        <a:rPr lang="en-US" sz="1100" dirty="0" err="1" smtClean="0">
                          <a:solidFill>
                            <a:srgbClr val="00212E"/>
                          </a:solidFill>
                        </a:rPr>
                        <a:t>hydropyrolysis</a:t>
                      </a:r>
                      <a:r>
                        <a:rPr lang="en-US" sz="1100" dirty="0" smtClean="0">
                          <a:solidFill>
                            <a:srgbClr val="00212E"/>
                          </a:solidFill>
                        </a:rPr>
                        <a:t> </a:t>
                      </a:r>
                      <a:r>
                        <a:rPr lang="en-US" sz="1100" baseline="0" dirty="0" smtClean="0">
                          <a:solidFill>
                            <a:srgbClr val="00212E"/>
                          </a:solidFill>
                        </a:rPr>
                        <a:t> and </a:t>
                      </a:r>
                      <a:r>
                        <a:rPr lang="en-US" sz="1100" dirty="0" err="1" smtClean="0">
                          <a:solidFill>
                            <a:srgbClr val="00212E"/>
                          </a:solidFill>
                        </a:rPr>
                        <a:t>hydroconversion</a:t>
                      </a:r>
                      <a:r>
                        <a:rPr lang="en-US" sz="1100" baseline="0" dirty="0" smtClean="0">
                          <a:solidFill>
                            <a:srgbClr val="00212E"/>
                          </a:solidFill>
                        </a:rPr>
                        <a:t> to </a:t>
                      </a:r>
                      <a:r>
                        <a:rPr lang="en-US" sz="1100" dirty="0" smtClean="0">
                          <a:solidFill>
                            <a:srgbClr val="00212E"/>
                          </a:solidFill>
                        </a:rPr>
                        <a:t>gasoline and diesel.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00212E"/>
                          </a:solidFill>
                        </a:rPr>
                        <a:t>R&amp;D/ARRA</a:t>
                      </a:r>
                      <a:endParaRPr lang="en-US" sz="1100" dirty="0">
                        <a:solidFill>
                          <a:srgbClr val="00212E"/>
                        </a:solidFill>
                      </a:endParaRPr>
                    </a:p>
                  </a:txBody>
                  <a:tcPr marT="34290" marB="34290" anchor="ctr"/>
                </a:tc>
              </a:tr>
              <a:tr h="3071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212E"/>
                          </a:solidFill>
                        </a:rPr>
                        <a:t>Frontline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212E"/>
                          </a:solidFill>
                        </a:rPr>
                        <a:t>Syngas to F-T liquids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solidFill>
                            <a:srgbClr val="00212E"/>
                          </a:solidFill>
                        </a:rPr>
                        <a:t>iPilot</a:t>
                      </a:r>
                      <a:r>
                        <a:rPr lang="en-US" sz="1100" dirty="0" smtClean="0">
                          <a:solidFill>
                            <a:srgbClr val="00212E"/>
                          </a:solidFill>
                        </a:rPr>
                        <a:t>/BETO</a:t>
                      </a:r>
                      <a:endParaRPr lang="en-US" sz="1100" dirty="0">
                        <a:solidFill>
                          <a:srgbClr val="00212E"/>
                        </a:solidFill>
                      </a:endParaRPr>
                    </a:p>
                  </a:txBody>
                  <a:tcPr marT="34290" marB="34290" anchor="ctr"/>
                </a:tc>
              </a:tr>
            </a:tbl>
          </a:graphicData>
        </a:graphic>
      </p:graphicFrame>
      <p:sp>
        <p:nvSpPr>
          <p:cNvPr id="14" name="Content Placeholder 4"/>
          <p:cNvSpPr txBox="1">
            <a:spLocks/>
          </p:cNvSpPr>
          <p:nvPr/>
        </p:nvSpPr>
        <p:spPr>
          <a:xfrm>
            <a:off x="4953000" y="800101"/>
            <a:ext cx="4343400" cy="3936206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en-US" sz="2200" b="1" u="sng" dirty="0" smtClean="0">
                <a:solidFill>
                  <a:srgbClr val="000000"/>
                </a:solidFill>
                <a:cs typeface="Calibri"/>
              </a:rPr>
              <a:t>Key Accomplishments</a:t>
            </a:r>
          </a:p>
          <a:p>
            <a:pPr marL="34290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cs typeface="Calibri"/>
              </a:rPr>
              <a:t>INEOS has completed first commercial production of Cellulosic Ethanol, with more than 90% GHG reduction compared to gasoline</a:t>
            </a:r>
          </a:p>
          <a:p>
            <a:pPr marL="34290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cs typeface="Calibri"/>
              </a:rPr>
              <a:t>1000-hr run for drop-in fuels: </a:t>
            </a:r>
            <a:r>
              <a:rPr lang="en-US" sz="2000" dirty="0" err="1" smtClean="0">
                <a:solidFill>
                  <a:srgbClr val="000000"/>
                </a:solidFill>
                <a:cs typeface="Calibri"/>
              </a:rPr>
              <a:t>Clearfuels</a:t>
            </a:r>
            <a:r>
              <a:rPr lang="en-US" sz="2000" dirty="0" smtClean="0">
                <a:solidFill>
                  <a:srgbClr val="000000"/>
                </a:solidFill>
                <a:cs typeface="Calibri"/>
              </a:rPr>
              <a:t> </a:t>
            </a:r>
          </a:p>
          <a:p>
            <a:pPr marL="34290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cs typeface="Calibri"/>
              </a:rPr>
              <a:t>GTI successfully demonstrated fully integrated, IH2 process, beginning scale up activities for pilot/demo</a:t>
            </a:r>
            <a:endParaRPr lang="en-US" sz="2000" b="1" dirty="0" smtClean="0">
              <a:solidFill>
                <a:srgbClr val="000000"/>
              </a:solidFill>
              <a:cs typeface="Calibri"/>
            </a:endParaRPr>
          </a:p>
          <a:p>
            <a:pPr defTabSz="457200" fontAlgn="base">
              <a:spcBef>
                <a:spcPts val="120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en-US" sz="2200" b="1" u="sng" dirty="0" smtClean="0">
                <a:solidFill>
                  <a:srgbClr val="000000"/>
                </a:solidFill>
                <a:cs typeface="Calibri"/>
              </a:rPr>
              <a:t>Key Challenges and Barriers</a:t>
            </a:r>
          </a:p>
          <a:p>
            <a:pPr marL="34290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cs typeface="Calibri"/>
              </a:rPr>
              <a:t>Scale up (and down) issues</a:t>
            </a:r>
          </a:p>
          <a:p>
            <a:pPr marL="34290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cs typeface="Calibri"/>
              </a:rPr>
              <a:t>Rural power supply reliability</a:t>
            </a:r>
          </a:p>
          <a:p>
            <a:pPr marL="34290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cs typeface="Calibri"/>
              </a:rPr>
              <a:t>Operations issues</a:t>
            </a:r>
          </a:p>
          <a:p>
            <a:pPr marL="34290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cs typeface="Calibri"/>
              </a:rPr>
              <a:t>Market issues-NG/GTL</a:t>
            </a:r>
          </a:p>
        </p:txBody>
      </p:sp>
    </p:spTree>
    <p:extLst>
      <p:ext uri="{BB962C8B-B14F-4D97-AF65-F5344CB8AC3E}">
        <p14:creationId xmlns:p14="http://schemas.microsoft.com/office/powerpoint/2010/main" val="2853637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858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FY 2013 TC FOA: CHASE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24550" y="800111"/>
            <a:ext cx="8709598" cy="1323439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400">
                <a:latin typeface="Times" pitchFamily="18" charset="0"/>
              </a:defRPr>
            </a:lvl2pPr>
            <a:lvl3pPr marL="1143000" indent="-228600">
              <a:defRPr sz="2400">
                <a:latin typeface="Times" pitchFamily="18" charset="0"/>
              </a:defRPr>
            </a:lvl3pPr>
            <a:lvl4pPr marL="1600200" indent="-228600">
              <a:defRPr sz="2400">
                <a:latin typeface="Times" pitchFamily="18" charset="0"/>
              </a:defRPr>
            </a:lvl4pPr>
            <a:lvl5pPr marL="2057400" indent="-228600">
              <a:defRPr sz="2400"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pitchFamily="18" charset="0"/>
              </a:defRPr>
            </a:lvl9pPr>
          </a:lstStyle>
          <a:p>
            <a:r>
              <a:rPr lang="en-US" dirty="0"/>
              <a:t>Goal of program effort: </a:t>
            </a:r>
            <a:r>
              <a:rPr lang="en-US" dirty="0" smtClean="0"/>
              <a:t> To </a:t>
            </a:r>
            <a:r>
              <a:rPr lang="en-US" dirty="0"/>
              <a:t>address R&amp;D challenges that were identified at the “Conversion Technologies for Advanced Biofuels” </a:t>
            </a:r>
            <a:r>
              <a:rPr lang="en-US" dirty="0" smtClean="0"/>
              <a:t>workshop, specifically in Carbon, Hydrogen, and Separations Efficiencies (CHASE) for Bio-oil Pathways.</a:t>
            </a:r>
            <a:endParaRPr lang="en-US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28600" y="1792679"/>
            <a:ext cx="8705548" cy="2308324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Three Technical Barrier Areas were identified: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Carbon Efficiency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Typically </a:t>
            </a:r>
            <a:r>
              <a:rPr lang="en-US" dirty="0">
                <a:solidFill>
                  <a:srgbClr val="000000"/>
                </a:solidFill>
              </a:rPr>
              <a:t>only the organic phase is processed </a:t>
            </a:r>
            <a:r>
              <a:rPr lang="en-US" dirty="0" smtClean="0">
                <a:solidFill>
                  <a:srgbClr val="000000"/>
                </a:solidFill>
              </a:rPr>
              <a:t>in subsequent </a:t>
            </a:r>
            <a:r>
              <a:rPr lang="en-US" dirty="0">
                <a:solidFill>
                  <a:srgbClr val="000000"/>
                </a:solidFill>
              </a:rPr>
              <a:t>upgrading steps, leaving behind valuable carbon-containing material in </a:t>
            </a:r>
            <a:r>
              <a:rPr lang="en-US" dirty="0" smtClean="0">
                <a:solidFill>
                  <a:srgbClr val="000000"/>
                </a:solidFill>
              </a:rPr>
              <a:t>the aqueous phase.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Hydrogen Efficiency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dirty="0">
                <a:solidFill>
                  <a:srgbClr val="000000"/>
                </a:solidFill>
              </a:rPr>
              <a:t>Currently, many systems use </a:t>
            </a:r>
            <a:r>
              <a:rPr lang="en-US" dirty="0" smtClean="0">
                <a:solidFill>
                  <a:srgbClr val="000000"/>
                </a:solidFill>
              </a:rPr>
              <a:t>steam reforming </a:t>
            </a:r>
            <a:r>
              <a:rPr lang="en-US" dirty="0">
                <a:solidFill>
                  <a:srgbClr val="000000"/>
                </a:solidFill>
              </a:rPr>
              <a:t>of non-renewable natural gas to generate </a:t>
            </a:r>
            <a:r>
              <a:rPr lang="en-US" dirty="0" smtClean="0">
                <a:solidFill>
                  <a:srgbClr val="000000"/>
                </a:solidFill>
              </a:rPr>
              <a:t>hydrogen.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Separations Efficiency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dirty="0">
                <a:solidFill>
                  <a:srgbClr val="000000"/>
                </a:solidFill>
              </a:rPr>
              <a:t>The ability to remove destabilizing components from bio-oils is crucial </a:t>
            </a:r>
            <a:r>
              <a:rPr lang="en-US" dirty="0" smtClean="0">
                <a:solidFill>
                  <a:srgbClr val="000000"/>
                </a:solidFill>
              </a:rPr>
              <a:t>to achieving </a:t>
            </a:r>
            <a:r>
              <a:rPr lang="en-US" dirty="0">
                <a:solidFill>
                  <a:srgbClr val="000000"/>
                </a:solidFill>
              </a:rPr>
              <a:t>improved processes for </a:t>
            </a:r>
            <a:r>
              <a:rPr lang="en-US" dirty="0" smtClean="0">
                <a:solidFill>
                  <a:srgbClr val="000000"/>
                </a:solidFill>
              </a:rPr>
              <a:t>bio-products </a:t>
            </a:r>
            <a:r>
              <a:rPr lang="en-US" dirty="0">
                <a:solidFill>
                  <a:srgbClr val="000000"/>
                </a:solidFill>
              </a:rPr>
              <a:t>production.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1" y="3523923"/>
            <a:ext cx="4341569" cy="9909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Selections include the following:</a:t>
            </a:r>
          </a:p>
          <a:p>
            <a:pPr marL="290513" lvl="1" indent="-290513">
              <a:buFont typeface="Arial" pitchFamily="34" charset="0"/>
              <a:buChar char="•"/>
              <a:defRPr/>
            </a:pPr>
            <a:r>
              <a:rPr lang="en-US" sz="1600" dirty="0" err="1" smtClean="0">
                <a:solidFill>
                  <a:srgbClr val="00212E"/>
                </a:solidFill>
                <a:latin typeface="Arial" pitchFamily="34" charset="0"/>
                <a:cs typeface="Arial" pitchFamily="34" charset="0"/>
              </a:rPr>
              <a:t>Ceramatec</a:t>
            </a:r>
            <a:endParaRPr lang="en-US" sz="1600" dirty="0" smtClean="0">
              <a:solidFill>
                <a:srgbClr val="00212E"/>
              </a:solidFill>
              <a:latin typeface="Arial" pitchFamily="34" charset="0"/>
              <a:cs typeface="Arial" pitchFamily="34" charset="0"/>
            </a:endParaRPr>
          </a:p>
          <a:p>
            <a:pPr marL="290513" lvl="1" indent="-290513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212E"/>
                </a:solidFill>
                <a:latin typeface="Arial" pitchFamily="34" charset="0"/>
                <a:cs typeface="Arial" pitchFamily="34" charset="0"/>
              </a:rPr>
              <a:t>Oak Ridge National Laboratory</a:t>
            </a:r>
          </a:p>
          <a:p>
            <a:pPr marL="290513" lvl="1" indent="-290513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212E"/>
                </a:solidFill>
                <a:latin typeface="Arial" pitchFamily="34" charset="0"/>
                <a:cs typeface="Arial" pitchFamily="34" charset="0"/>
              </a:rPr>
              <a:t>University of Oklahoma</a:t>
            </a:r>
          </a:p>
          <a:p>
            <a:pPr marL="290513" lvl="1" indent="-290513">
              <a:buFont typeface="Arial" pitchFamily="34" charset="0"/>
              <a:buChar char="•"/>
              <a:defRPr/>
            </a:pPr>
            <a:r>
              <a:rPr lang="en-US" sz="1600" dirty="0" err="1" smtClean="0">
                <a:solidFill>
                  <a:srgbClr val="00212E"/>
                </a:solidFill>
                <a:latin typeface="Arial" pitchFamily="34" charset="0"/>
                <a:cs typeface="Arial" pitchFamily="34" charset="0"/>
              </a:rPr>
              <a:t>Virent</a:t>
            </a:r>
            <a:r>
              <a:rPr lang="en-US" sz="1600" dirty="0" smtClean="0">
                <a:solidFill>
                  <a:srgbClr val="00212E"/>
                </a:solidFill>
                <a:latin typeface="Arial" pitchFamily="34" charset="0"/>
                <a:cs typeface="Arial" pitchFamily="34" charset="0"/>
              </a:rPr>
              <a:t>, Inc.</a:t>
            </a:r>
            <a:endParaRPr lang="en-US" sz="1600" dirty="0">
              <a:solidFill>
                <a:srgbClr val="00212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81376" y="3523922"/>
            <a:ext cx="4356825" cy="86177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DE-FOA-0000812</a:t>
            </a:r>
          </a:p>
          <a:p>
            <a:pPr marL="225425" lvl="1" indent="-225425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Federal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Funds: up to $12,000,000</a:t>
            </a: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25425" lvl="1" indent="-225425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Starting TRL: 2-3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1429"/>
          <a:stretch>
            <a:fillRect/>
          </a:stretch>
        </p:blipFill>
        <p:spPr bwMode="auto">
          <a:xfrm>
            <a:off x="1981200" y="4629157"/>
            <a:ext cx="23241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5950" y="4209083"/>
            <a:ext cx="1390650" cy="53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University-of-Oklahoma-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4197096"/>
            <a:ext cx="1330288" cy="946404"/>
          </a:xfrm>
          <a:prstGeom prst="rect">
            <a:avLst/>
          </a:prstGeom>
        </p:spPr>
      </p:pic>
      <p:pic>
        <p:nvPicPr>
          <p:cNvPr id="12" name="Picture 11" descr="img-logo-head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15200" y="4114807"/>
            <a:ext cx="1523998" cy="5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09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685800"/>
          </a:xfrm>
        </p:spPr>
        <p:txBody>
          <a:bodyPr/>
          <a:lstStyle/>
          <a:p>
            <a:r>
              <a:rPr lang="en-US" dirty="0" smtClean="0"/>
              <a:t>Natural Gas/Biomass to Liquids Workshop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1759"/>
            <a:ext cx="8229600" cy="3831683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recent development of the increased availability </a:t>
            </a:r>
            <a:r>
              <a:rPr lang="en-US" dirty="0" smtClean="0"/>
              <a:t>of </a:t>
            </a:r>
            <a:r>
              <a:rPr lang="en-US" dirty="0"/>
              <a:t>low cost </a:t>
            </a:r>
            <a:r>
              <a:rPr lang="en-US" dirty="0" smtClean="0"/>
              <a:t>natural </a:t>
            </a:r>
            <a:r>
              <a:rPr lang="en-US" dirty="0"/>
              <a:t>gas has </a:t>
            </a:r>
            <a:r>
              <a:rPr lang="en-US" dirty="0" smtClean="0"/>
              <a:t>increased opportunities </a:t>
            </a:r>
            <a:r>
              <a:rPr lang="en-US" dirty="0"/>
              <a:t>to consider the use of natural gas as a feedstock for conversion into liquid </a:t>
            </a:r>
            <a:r>
              <a:rPr lang="en-US" dirty="0" smtClean="0"/>
              <a:t>hydrocarbons (GTL).</a:t>
            </a:r>
          </a:p>
          <a:p>
            <a:endParaRPr lang="en-US" sz="1200" dirty="0" smtClean="0"/>
          </a:p>
          <a:p>
            <a:r>
              <a:rPr lang="en-US" dirty="0" smtClean="0"/>
              <a:t>Co-conversion of natural gas with biomass (GBTL) has the potential of increasing yield of liquid product while also having lower greenhouse gas emissions relative to petroleum.</a:t>
            </a:r>
          </a:p>
          <a:p>
            <a:endParaRPr lang="en-US" sz="1200" dirty="0"/>
          </a:p>
          <a:p>
            <a:r>
              <a:rPr lang="en-US" dirty="0" smtClean="0"/>
              <a:t>DOE </a:t>
            </a:r>
            <a:r>
              <a:rPr lang="en-US" dirty="0"/>
              <a:t>is interested in </a:t>
            </a:r>
            <a:r>
              <a:rPr lang="en-US" dirty="0" smtClean="0"/>
              <a:t>further understanding </a:t>
            </a:r>
            <a:r>
              <a:rPr lang="en-US" dirty="0"/>
              <a:t>how the use of natural gas and biomass may be optimized and integrated into a conversion process to produce liquid fuels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Office of Energy Efficiency and Renewable Energy</a:t>
            </a:r>
          </a:p>
          <a:p>
            <a:pPr lvl="1"/>
            <a:r>
              <a:rPr lang="en-US" dirty="0" smtClean="0"/>
              <a:t>Office of Fossil Energy	</a:t>
            </a:r>
          </a:p>
          <a:p>
            <a:pPr lvl="1"/>
            <a:r>
              <a:rPr lang="en-US" dirty="0" smtClean="0"/>
              <a:t>ARPA-E</a:t>
            </a:r>
          </a:p>
        </p:txBody>
      </p:sp>
    </p:spTree>
    <p:extLst>
      <p:ext uri="{BB962C8B-B14F-4D97-AF65-F5344CB8AC3E}">
        <p14:creationId xmlns:p14="http://schemas.microsoft.com/office/powerpoint/2010/main" val="4043125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GBTL Workshop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00101"/>
            <a:ext cx="8229600" cy="3694286"/>
          </a:xfrm>
        </p:spPr>
        <p:txBody>
          <a:bodyPr/>
          <a:lstStyle/>
          <a:p>
            <a:r>
              <a:rPr lang="en-US" sz="2000" dirty="0" smtClean="0">
                <a:solidFill>
                  <a:srgbClr val="50565C">
                    <a:lumMod val="50000"/>
                  </a:srgbClr>
                </a:solidFill>
              </a:rPr>
              <a:t>Rationale </a:t>
            </a:r>
            <a:r>
              <a:rPr lang="en-US" sz="2000" dirty="0">
                <a:solidFill>
                  <a:srgbClr val="50565C">
                    <a:lumMod val="50000"/>
                  </a:srgbClr>
                </a:solidFill>
              </a:rPr>
              <a:t>for integrating biomass and natural gas resources to produce liquid transportation fuels is:  greenhouse gas reduction and the need for a specific C/H ratio in the fuel</a:t>
            </a:r>
          </a:p>
          <a:p>
            <a:r>
              <a:rPr lang="en-US" sz="2000" dirty="0">
                <a:solidFill>
                  <a:srgbClr val="50565C">
                    <a:lumMod val="50000"/>
                  </a:srgbClr>
                </a:solidFill>
              </a:rPr>
              <a:t>GBTL processes can produce transportation fuels with 50% lower GHG emissions if substantial amounts of </a:t>
            </a:r>
            <a:r>
              <a:rPr lang="en-US" sz="2000" dirty="0" err="1">
                <a:solidFill>
                  <a:srgbClr val="50565C">
                    <a:lumMod val="50000"/>
                  </a:srgbClr>
                </a:solidFill>
              </a:rPr>
              <a:t>lignocellulosic</a:t>
            </a:r>
            <a:r>
              <a:rPr lang="en-US" sz="2000" dirty="0">
                <a:solidFill>
                  <a:srgbClr val="50565C">
                    <a:lumMod val="50000"/>
                  </a:srgbClr>
                </a:solidFill>
              </a:rPr>
              <a:t> biomass is co-processed with natural gas</a:t>
            </a:r>
          </a:p>
          <a:p>
            <a:r>
              <a:rPr lang="en-US" sz="2000" dirty="0">
                <a:solidFill>
                  <a:srgbClr val="50565C">
                    <a:lumMod val="50000"/>
                  </a:srgbClr>
                </a:solidFill>
              </a:rPr>
              <a:t>GBTL processes have significantly higher yields than processes converting only biomass</a:t>
            </a:r>
          </a:p>
          <a:p>
            <a:r>
              <a:rPr lang="en-US" sz="2000" dirty="0">
                <a:solidFill>
                  <a:srgbClr val="50565C">
                    <a:lumMod val="50000"/>
                  </a:srgbClr>
                </a:solidFill>
              </a:rPr>
              <a:t>Stranded biomass and stranded natural gas offer near-term opportunities to utilize currently unutilized </a:t>
            </a:r>
            <a:r>
              <a:rPr lang="en-US" sz="2000" dirty="0" err="1">
                <a:solidFill>
                  <a:srgbClr val="50565C">
                    <a:lumMod val="50000"/>
                  </a:srgbClr>
                </a:solidFill>
              </a:rPr>
              <a:t>feedstocks</a:t>
            </a:r>
            <a:endParaRPr lang="en-US" sz="2000" dirty="0">
              <a:solidFill>
                <a:srgbClr val="50565C">
                  <a:lumMod val="50000"/>
                </a:srgbClr>
              </a:solidFill>
            </a:endParaRPr>
          </a:p>
          <a:p>
            <a:r>
              <a:rPr lang="en-US" sz="2000" dirty="0">
                <a:solidFill>
                  <a:srgbClr val="50565C">
                    <a:lumMod val="50000"/>
                  </a:srgbClr>
                </a:solidFill>
              </a:rPr>
              <a:t>Research challenges:  down-scaling GTL systems, improved catalysts, biochemical conversion processes, feeding biomass into pressurized systems, production of co-products, and many more.</a:t>
            </a:r>
          </a:p>
          <a:p>
            <a:pPr lvl="1"/>
            <a:endParaRPr lang="en-US" sz="2000" dirty="0">
              <a:solidFill>
                <a:srgbClr val="50565C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35752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Gas-to-Liquids Cost of Production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764383"/>
            <a:ext cx="521970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4629150"/>
            <a:ext cx="5486400" cy="2286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47500" lnSpcReduction="20000"/>
          </a:bodyPr>
          <a:lstStyle/>
          <a:p>
            <a:pPr defTabSz="457200">
              <a:spcBef>
                <a:spcPct val="20000"/>
              </a:spcBef>
              <a:buFont typeface="Arial"/>
              <a:buNone/>
            </a:pPr>
            <a:endParaRPr lang="en-US" sz="2323" b="1" dirty="0" smtClean="0">
              <a:solidFill>
                <a:srgbClr val="002060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4457700"/>
            <a:ext cx="6172200" cy="28575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defTabSz="457200">
              <a:spcBef>
                <a:spcPct val="20000"/>
              </a:spcBef>
              <a:buFont typeface="Arial"/>
              <a:buNone/>
            </a:pPr>
            <a:endParaRPr lang="en-US" sz="2323" b="1" dirty="0" smtClean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3" y="4580759"/>
            <a:ext cx="83803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50565C"/>
                </a:solidFill>
              </a:rPr>
              <a:t>Source:  NETL, “Analysis of Natural Gas-to Liquid Transportation Fuels via Fischer </a:t>
            </a:r>
            <a:r>
              <a:rPr lang="en-US" sz="1200" dirty="0" err="1" smtClean="0">
                <a:solidFill>
                  <a:srgbClr val="50565C"/>
                </a:solidFill>
              </a:rPr>
              <a:t>Tropsch</a:t>
            </a:r>
            <a:r>
              <a:rPr lang="en-US" sz="1200" dirty="0" smtClean="0">
                <a:solidFill>
                  <a:srgbClr val="50565C"/>
                </a:solidFill>
              </a:rPr>
              <a:t>”, DOE/NETL-2013/1597, September, 2013.</a:t>
            </a:r>
            <a:endParaRPr lang="en-US" sz="1200" dirty="0">
              <a:solidFill>
                <a:srgbClr val="5056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6513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746" y="1627469"/>
            <a:ext cx="8622423" cy="8744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REMOTE: </a:t>
            </a:r>
            <a:r>
              <a:rPr lang="en-US" u="sng" dirty="0" smtClean="0"/>
              <a:t>R</a:t>
            </a:r>
            <a:r>
              <a:rPr lang="en-US" dirty="0" smtClean="0"/>
              <a:t>educing </a:t>
            </a:r>
            <a:r>
              <a:rPr lang="en-US" u="sng" dirty="0" smtClean="0"/>
              <a:t>E</a:t>
            </a:r>
            <a:r>
              <a:rPr lang="en-US" dirty="0" smtClean="0"/>
              <a:t>missions using </a:t>
            </a:r>
            <a:r>
              <a:rPr lang="en-US" u="sng" dirty="0" err="1" smtClean="0"/>
              <a:t>M</a:t>
            </a:r>
            <a:r>
              <a:rPr lang="en-US" dirty="0" err="1" smtClean="0"/>
              <a:t>ethanotrophic</a:t>
            </a:r>
            <a:r>
              <a:rPr lang="en-US" dirty="0" smtClean="0"/>
              <a:t> </a:t>
            </a:r>
            <a:r>
              <a:rPr lang="en-US" u="sng" dirty="0" smtClean="0"/>
              <a:t>O</a:t>
            </a:r>
            <a:r>
              <a:rPr lang="en-US" dirty="0" smtClean="0"/>
              <a:t>rganisms for </a:t>
            </a:r>
            <a:r>
              <a:rPr lang="en-US" u="sng" dirty="0" smtClean="0"/>
              <a:t>T</a:t>
            </a:r>
            <a:r>
              <a:rPr lang="en-US" dirty="0" smtClean="0"/>
              <a:t>ransportation </a:t>
            </a:r>
            <a:r>
              <a:rPr lang="en-US" u="sng" dirty="0" smtClean="0"/>
              <a:t>E</a:t>
            </a:r>
            <a:r>
              <a:rPr lang="en-US" dirty="0" smtClean="0"/>
              <a:t>nergy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95474" y="2744430"/>
            <a:ext cx="8062415" cy="723286"/>
          </a:xfrm>
        </p:spPr>
        <p:txBody>
          <a:bodyPr>
            <a:noAutofit/>
          </a:bodyPr>
          <a:lstStyle/>
          <a:p>
            <a:r>
              <a:rPr lang="en-US" dirty="0" smtClean="0"/>
              <a:t>Ramon Gonzalez, Program Director</a:t>
            </a:r>
            <a:endParaRPr lang="en-US" dirty="0"/>
          </a:p>
          <a:p>
            <a:r>
              <a:rPr lang="en-US" dirty="0" smtClean="0"/>
              <a:t>Chad Haynes, SETA</a:t>
            </a:r>
          </a:p>
          <a:p>
            <a:r>
              <a:rPr lang="en-US" dirty="0" smtClean="0"/>
              <a:t>Anthony Augustine, T2M Advisor</a:t>
            </a:r>
          </a:p>
          <a:p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18956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109861" y="2749558"/>
            <a:ext cx="4272147" cy="1737197"/>
          </a:xfr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91440">
            <a:noAutofit/>
          </a:bodyPr>
          <a:lstStyle/>
          <a:p>
            <a:pPr lvl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400" b="1" dirty="0" smtClean="0">
                <a:solidFill>
                  <a:schemeClr val="accent1"/>
                </a:solidFill>
              </a:rPr>
              <a:t>CAT 2</a:t>
            </a:r>
            <a:r>
              <a:rPr lang="en-US" sz="1400" b="1" dirty="0">
                <a:solidFill>
                  <a:schemeClr val="accent1"/>
                </a:solidFill>
              </a:rPr>
              <a:t>: High-Efficiency Biological Synthesis of </a:t>
            </a:r>
            <a:r>
              <a:rPr lang="en-US" sz="1400" b="1" dirty="0" smtClean="0">
                <a:solidFill>
                  <a:schemeClr val="accent1"/>
                </a:solidFill>
              </a:rPr>
              <a:t>Fuel</a:t>
            </a:r>
            <a:endParaRPr lang="en-US" sz="1400" dirty="0" smtClean="0">
              <a:solidFill>
                <a:schemeClr val="accent1"/>
              </a:solidFill>
            </a:endParaRPr>
          </a:p>
          <a:p>
            <a:pPr lvl="0">
              <a:lnSpc>
                <a:spcPct val="120000"/>
              </a:lnSpc>
              <a:spcBef>
                <a:spcPts val="600"/>
              </a:spcBef>
              <a:buNone/>
            </a:pPr>
            <a:endParaRPr lang="en-US" sz="1600" dirty="0" smtClean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661699" y="2749558"/>
            <a:ext cx="4360574" cy="173719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91440" rIns="0" bIns="0" rtlCol="0">
            <a:noAutofit/>
          </a:bodyPr>
          <a:lstStyle/>
          <a:p>
            <a:pPr marL="287338" indent="-287338">
              <a:lnSpc>
                <a:spcPct val="120000"/>
              </a:lnSpc>
              <a:spcBef>
                <a:spcPts val="600"/>
              </a:spcBef>
              <a:buClr>
                <a:srgbClr val="4F81BD"/>
              </a:buClr>
              <a:buSzPct val="125000"/>
              <a:defRPr/>
            </a:pPr>
            <a:r>
              <a:rPr lang="en-US" sz="1400" b="1" dirty="0" smtClean="0">
                <a:solidFill>
                  <a:srgbClr val="7AC143"/>
                </a:solidFill>
                <a:latin typeface="Century Gothic" pitchFamily="34" charset="0"/>
              </a:rPr>
              <a:t>CAT 3</a:t>
            </a:r>
            <a:r>
              <a:rPr lang="en-US" sz="1400" b="1" dirty="0">
                <a:solidFill>
                  <a:srgbClr val="7AC143"/>
                </a:solidFill>
                <a:latin typeface="Century Gothic" pitchFamily="34" charset="0"/>
              </a:rPr>
              <a:t>: Process Intensification Approaches for Biological Methane </a:t>
            </a:r>
            <a:r>
              <a:rPr lang="en-US" sz="1400" b="1" dirty="0" smtClean="0">
                <a:solidFill>
                  <a:srgbClr val="7AC143"/>
                </a:solidFill>
                <a:latin typeface="Century Gothic" pitchFamily="34" charset="0"/>
              </a:rPr>
              <a:t>Conversion</a:t>
            </a:r>
            <a:endParaRPr lang="en-US" sz="1400" b="1" dirty="0" smtClean="0">
              <a:solidFill>
                <a:srgbClr val="50565C"/>
              </a:solidFill>
              <a:latin typeface="Century Gothic" pitchFamily="34" charset="0"/>
            </a:endParaRPr>
          </a:p>
          <a:p>
            <a:pPr marL="287338" indent="-287338" defTabSz="457200">
              <a:lnSpc>
                <a:spcPct val="120000"/>
              </a:lnSpc>
              <a:spcBef>
                <a:spcPts val="600"/>
              </a:spcBef>
              <a:buClr>
                <a:srgbClr val="4F81BD"/>
              </a:buClr>
              <a:buSzPct val="125000"/>
              <a:buFont typeface="Lucida Grande"/>
              <a:buNone/>
              <a:defRPr/>
            </a:pPr>
            <a:endParaRPr lang="en-US" sz="1400" dirty="0" smtClean="0">
              <a:solidFill>
                <a:srgbClr val="7AC143"/>
              </a:solidFill>
              <a:latin typeface="Century Gothic" pitchFamily="34" charset="0"/>
            </a:endParaRPr>
          </a:p>
          <a:p>
            <a:pPr marL="287338" indent="-287338" defTabSz="457200">
              <a:lnSpc>
                <a:spcPct val="120000"/>
              </a:lnSpc>
              <a:spcBef>
                <a:spcPts val="600"/>
              </a:spcBef>
              <a:buClr>
                <a:srgbClr val="4F81BD"/>
              </a:buClr>
              <a:buSzPct val="125000"/>
              <a:buFont typeface="Lucida Grande"/>
              <a:buNone/>
              <a:defRPr/>
            </a:pPr>
            <a:endParaRPr lang="en-US" sz="1600" dirty="0" smtClean="0">
              <a:solidFill>
                <a:srgbClr val="50565C"/>
              </a:solidFill>
              <a:latin typeface="Century Gothic" pitchFamily="34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109862" y="889545"/>
            <a:ext cx="4272147" cy="17060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91440" rIns="0" bIns="0" rtlCol="0" anchor="t" anchorCtr="0">
            <a:noAutofit/>
          </a:bodyPr>
          <a:lstStyle/>
          <a:p>
            <a:pPr marL="287338" indent="-287338">
              <a:lnSpc>
                <a:spcPct val="120000"/>
              </a:lnSpc>
              <a:spcBef>
                <a:spcPts val="600"/>
              </a:spcBef>
              <a:buClr>
                <a:srgbClr val="4F81BD"/>
              </a:buClr>
              <a:buSzPct val="125000"/>
              <a:defRPr/>
            </a:pPr>
            <a:r>
              <a:rPr lang="en-US" sz="1400" b="1" dirty="0" smtClean="0">
                <a:solidFill>
                  <a:srgbClr val="7AC143"/>
                </a:solidFill>
                <a:latin typeface="Century Gothic" pitchFamily="34" charset="0"/>
              </a:rPr>
              <a:t>CAT 1: </a:t>
            </a:r>
            <a:r>
              <a:rPr lang="en-US" sz="1400" b="1" dirty="0">
                <a:solidFill>
                  <a:srgbClr val="7AC143"/>
                </a:solidFill>
                <a:latin typeface="Century Gothic" pitchFamily="34" charset="0"/>
              </a:rPr>
              <a:t>High-Efficiency Biological Activation of </a:t>
            </a:r>
            <a:r>
              <a:rPr lang="en-US" sz="1400" b="1" dirty="0" smtClean="0">
                <a:solidFill>
                  <a:srgbClr val="7AC143"/>
                </a:solidFill>
                <a:latin typeface="Century Gothic" pitchFamily="34" charset="0"/>
              </a:rPr>
              <a:t>Methane</a:t>
            </a:r>
            <a:endParaRPr lang="en-US" sz="1400" dirty="0" smtClean="0">
              <a:solidFill>
                <a:srgbClr val="7AC143"/>
              </a:solidFill>
              <a:latin typeface="Century Gothic" pitchFamily="34" charset="0"/>
            </a:endParaRPr>
          </a:p>
          <a:p>
            <a:pPr marL="287338" indent="-287338" defTabSz="457200">
              <a:lnSpc>
                <a:spcPct val="120000"/>
              </a:lnSpc>
              <a:spcBef>
                <a:spcPts val="600"/>
              </a:spcBef>
              <a:buClr>
                <a:srgbClr val="4F81BD"/>
              </a:buClr>
              <a:buSzPct val="125000"/>
              <a:buFont typeface="Lucida Grande"/>
              <a:buNone/>
              <a:defRPr/>
            </a:pPr>
            <a:endParaRPr lang="en-US" sz="1400" dirty="0" smtClean="0">
              <a:solidFill>
                <a:srgbClr val="7AC143"/>
              </a:solidFill>
              <a:latin typeface="Century Gothic" pitchFamily="34" charset="0"/>
            </a:endParaRPr>
          </a:p>
          <a:p>
            <a:pPr marL="287338" indent="-287338" defTabSz="457200">
              <a:lnSpc>
                <a:spcPct val="120000"/>
              </a:lnSpc>
              <a:spcBef>
                <a:spcPts val="600"/>
              </a:spcBef>
              <a:buClr>
                <a:srgbClr val="4F81BD"/>
              </a:buClr>
              <a:buSzPct val="125000"/>
              <a:buFont typeface="Lucida Grande"/>
              <a:buNone/>
              <a:defRPr/>
            </a:pPr>
            <a:endParaRPr lang="en-US" sz="1600" dirty="0" smtClean="0">
              <a:solidFill>
                <a:srgbClr val="50565C"/>
              </a:solidFill>
              <a:latin typeface="Century Gothic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120054" y="4756867"/>
            <a:ext cx="1163417" cy="263156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01115" y="4756865"/>
            <a:ext cx="114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0565C"/>
                </a:solidFill>
              </a:rPr>
              <a:t>Seedling</a:t>
            </a:r>
            <a:endParaRPr lang="en-US" dirty="0">
              <a:solidFill>
                <a:srgbClr val="50565C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4524499" y="825345"/>
            <a:ext cx="23750" cy="3756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06875" y="2690883"/>
            <a:ext cx="89153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glb logo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309" y="3864181"/>
            <a:ext cx="1943511" cy="495596"/>
          </a:xfrm>
          <a:prstGeom prst="rect">
            <a:avLst/>
          </a:prstGeom>
        </p:spPr>
      </p:pic>
      <p:pic>
        <p:nvPicPr>
          <p:cNvPr id="46" name="Picture 45" descr="thCACWIR8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574" y="3789967"/>
            <a:ext cx="865242" cy="648932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7316339" y="3766136"/>
            <a:ext cx="1026331" cy="672765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banner-logotyp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040" y="3327393"/>
            <a:ext cx="1789811" cy="335590"/>
          </a:xfrm>
          <a:prstGeom prst="rect">
            <a:avLst/>
          </a:prstGeom>
        </p:spPr>
      </p:pic>
      <p:sp>
        <p:nvSpPr>
          <p:cNvPr id="49" name="Content Placeholder 5"/>
          <p:cNvSpPr txBox="1">
            <a:spLocks/>
          </p:cNvSpPr>
          <p:nvPr/>
        </p:nvSpPr>
        <p:spPr>
          <a:xfrm>
            <a:off x="4667883" y="888071"/>
            <a:ext cx="4354401" cy="170756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91440" rIns="0" bIns="0" rtlCol="0">
            <a:noAutofit/>
          </a:bodyPr>
          <a:lstStyle/>
          <a:p>
            <a:pPr marL="287338" indent="-287338" defTabSz="457200">
              <a:lnSpc>
                <a:spcPct val="120000"/>
              </a:lnSpc>
              <a:spcBef>
                <a:spcPts val="600"/>
              </a:spcBef>
              <a:buClr>
                <a:srgbClr val="4F81BD"/>
              </a:buClr>
              <a:buSzPct val="125000"/>
              <a:buFont typeface="Lucida Grande"/>
              <a:buNone/>
              <a:defRPr/>
            </a:pPr>
            <a:r>
              <a:rPr lang="en-US" sz="1400" b="1" dirty="0" smtClean="0">
                <a:solidFill>
                  <a:srgbClr val="7AC143"/>
                </a:solidFill>
                <a:latin typeface="Century Gothic" pitchFamily="34" charset="0"/>
              </a:rPr>
              <a:t>CAT 1 &amp; 2</a:t>
            </a:r>
            <a:endParaRPr lang="en-US" sz="1400" dirty="0" smtClean="0">
              <a:solidFill>
                <a:srgbClr val="50565C"/>
              </a:solidFill>
              <a:latin typeface="Century Gothic" pitchFamily="34" charset="0"/>
            </a:endParaRPr>
          </a:p>
          <a:p>
            <a:pPr marL="287338" indent="-287338" defTabSz="457200">
              <a:lnSpc>
                <a:spcPct val="120000"/>
              </a:lnSpc>
              <a:spcBef>
                <a:spcPts val="600"/>
              </a:spcBef>
              <a:buClr>
                <a:srgbClr val="4F81BD"/>
              </a:buClr>
              <a:buSzPct val="125000"/>
              <a:buFont typeface="Lucida Grande"/>
              <a:buNone/>
              <a:defRPr/>
            </a:pPr>
            <a:endParaRPr lang="en-US" sz="1400" dirty="0" smtClean="0">
              <a:solidFill>
                <a:srgbClr val="7AC143"/>
              </a:solidFill>
              <a:latin typeface="Century Gothic" pitchFamily="34" charset="0"/>
            </a:endParaRPr>
          </a:p>
          <a:p>
            <a:pPr marL="287338" indent="-287338" defTabSz="457200">
              <a:lnSpc>
                <a:spcPct val="120000"/>
              </a:lnSpc>
              <a:spcBef>
                <a:spcPts val="600"/>
              </a:spcBef>
              <a:buClr>
                <a:srgbClr val="4F81BD"/>
              </a:buClr>
              <a:buSzPct val="125000"/>
              <a:buFont typeface="Lucida Grande"/>
              <a:buNone/>
              <a:defRPr/>
            </a:pPr>
            <a:endParaRPr lang="en-US" sz="1600" dirty="0" smtClean="0">
              <a:solidFill>
                <a:srgbClr val="50565C"/>
              </a:solidFill>
              <a:latin typeface="Century Gothic" pitchFamily="34" charset="0"/>
            </a:endParaRPr>
          </a:p>
        </p:txBody>
      </p:sp>
      <p:pic>
        <p:nvPicPr>
          <p:cNvPr id="51" name="Picture 50" descr="NU_Logo_purp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438" y="2059351"/>
            <a:ext cx="1014757" cy="465098"/>
          </a:xfrm>
          <a:prstGeom prst="rect">
            <a:avLst/>
          </a:prstGeom>
        </p:spPr>
      </p:pic>
      <p:pic>
        <p:nvPicPr>
          <p:cNvPr id="52" name="Picture 51" descr="lbnl 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0500" y="1434221"/>
            <a:ext cx="1129925" cy="529653"/>
          </a:xfrm>
          <a:prstGeom prst="rect">
            <a:avLst/>
          </a:prstGeom>
        </p:spPr>
      </p:pic>
      <p:pic>
        <p:nvPicPr>
          <p:cNvPr id="53" name="Picture 52" descr="logou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769" y="1382450"/>
            <a:ext cx="908483" cy="589379"/>
          </a:xfrm>
          <a:prstGeom prst="rect">
            <a:avLst/>
          </a:prstGeom>
        </p:spPr>
      </p:pic>
      <p:pic>
        <p:nvPicPr>
          <p:cNvPr id="54" name="Picture 53" descr="logoarzeda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862" y="2078485"/>
            <a:ext cx="1333350" cy="464292"/>
          </a:xfrm>
          <a:prstGeom prst="rect">
            <a:avLst/>
          </a:prstGeom>
        </p:spPr>
      </p:pic>
      <p:sp>
        <p:nvSpPr>
          <p:cNvPr id="55" name="Rounded Rectangle 54"/>
          <p:cNvSpPr/>
          <p:nvPr/>
        </p:nvSpPr>
        <p:spPr>
          <a:xfrm>
            <a:off x="503802" y="2016625"/>
            <a:ext cx="1400410" cy="579008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9457" y="1708164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50565C"/>
                </a:solidFill>
              </a:rPr>
              <a:t>Anaerobic</a:t>
            </a:r>
            <a:endParaRPr lang="en-US" sz="1200" i="1" dirty="0">
              <a:solidFill>
                <a:srgbClr val="50565C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316461" y="1708164"/>
            <a:ext cx="657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50565C"/>
                </a:solidFill>
              </a:rPr>
              <a:t>Aerobic</a:t>
            </a:r>
            <a:endParaRPr lang="en-US" sz="1200" i="1" dirty="0">
              <a:solidFill>
                <a:srgbClr val="50565C"/>
              </a:solidFill>
            </a:endParaRPr>
          </a:p>
        </p:txBody>
      </p:sp>
      <p:pic>
        <p:nvPicPr>
          <p:cNvPr id="61" name="Picture 60" descr="thCAGMIBL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6871" y="3144586"/>
            <a:ext cx="1315194" cy="351815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2306283" y="3082091"/>
            <a:ext cx="1595316" cy="490631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4" name="Picture 63" descr="mogene logo.bmp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9033" y="1899943"/>
            <a:ext cx="1668112" cy="418751"/>
          </a:xfrm>
          <a:prstGeom prst="rect">
            <a:avLst/>
          </a:prstGeom>
        </p:spPr>
      </p:pic>
      <p:pic>
        <p:nvPicPr>
          <p:cNvPr id="65" name="Picture 64" descr="MIT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5473" y="1092503"/>
            <a:ext cx="1086638" cy="481872"/>
          </a:xfrm>
          <a:prstGeom prst="rect">
            <a:avLst/>
          </a:prstGeom>
        </p:spPr>
      </p:pic>
      <p:pic>
        <p:nvPicPr>
          <p:cNvPr id="66" name="Picture 65" descr="penn-state-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20051" y="1092510"/>
            <a:ext cx="1318033" cy="475313"/>
          </a:xfrm>
          <a:prstGeom prst="rect">
            <a:avLst/>
          </a:prstGeom>
        </p:spPr>
      </p:pic>
      <p:pic>
        <p:nvPicPr>
          <p:cNvPr id="67" name="Picture 66" descr="ucdavis_logo_gol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410" y="4103143"/>
            <a:ext cx="2099195" cy="265898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6927161" y="3287772"/>
            <a:ext cx="1848729" cy="416398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640780" y="2016633"/>
            <a:ext cx="1442214" cy="526151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-2725" y="50802"/>
            <a:ext cx="8808065" cy="584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b="1" dirty="0">
                <a:solidFill>
                  <a:srgbClr val="FFD200">
                    <a:lumMod val="75000"/>
                  </a:srgbClr>
                </a:solidFill>
                <a:latin typeface="Century Gothic" pitchFamily="34" charset="0"/>
              </a:rPr>
              <a:t>REMOTE Portfolio (</a:t>
            </a:r>
            <a:r>
              <a:rPr lang="en-US" sz="2800" b="1" dirty="0" smtClean="0">
                <a:solidFill>
                  <a:srgbClr val="FFD200">
                    <a:lumMod val="75000"/>
                  </a:srgbClr>
                </a:solidFill>
                <a:latin typeface="Century Gothic" pitchFamily="34" charset="0"/>
              </a:rPr>
              <a:t>16* </a:t>
            </a:r>
            <a:r>
              <a:rPr lang="en-US" sz="2800" b="1" dirty="0">
                <a:solidFill>
                  <a:srgbClr val="FFD200">
                    <a:lumMod val="75000"/>
                  </a:srgbClr>
                </a:solidFill>
                <a:latin typeface="Century Gothic" pitchFamily="34" charset="0"/>
              </a:rPr>
              <a:t>projects, </a:t>
            </a:r>
            <a:r>
              <a:rPr lang="en-US" sz="2800" b="1" dirty="0" smtClean="0">
                <a:solidFill>
                  <a:srgbClr val="FFD200">
                    <a:lumMod val="75000"/>
                  </a:srgbClr>
                </a:solidFill>
                <a:latin typeface="Century Gothic" pitchFamily="34" charset="0"/>
              </a:rPr>
              <a:t>~$39M</a:t>
            </a:r>
            <a:r>
              <a:rPr lang="en-US" sz="2800" b="1" dirty="0">
                <a:solidFill>
                  <a:srgbClr val="FFD200">
                    <a:lumMod val="75000"/>
                  </a:srgbClr>
                </a:solidFill>
                <a:latin typeface="Century Gothic" pitchFamily="34" charset="0"/>
              </a:rPr>
              <a:t>)</a:t>
            </a:r>
          </a:p>
        </p:txBody>
      </p:sp>
      <p:pic>
        <p:nvPicPr>
          <p:cNvPr id="41" name="Picture 40" descr="lanza 2.bmp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387" y="3304823"/>
            <a:ext cx="2074619" cy="311193"/>
          </a:xfrm>
          <a:prstGeom prst="rect">
            <a:avLst/>
          </a:prstGeom>
        </p:spPr>
      </p:pic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8D1F-3091-4E9B-A3E8-931923804DD4}" type="slidenum">
              <a:rPr>
                <a:solidFill>
                  <a:srgbClr val="50565C">
                    <a:lumMod val="50000"/>
                    <a:lumOff val="50000"/>
                  </a:srgbClr>
                </a:solidFill>
              </a:rPr>
              <a:pPr>
                <a:defRPr/>
              </a:pPr>
              <a:t>19</a:t>
            </a:fld>
            <a:endParaRPr dirty="0">
              <a:solidFill>
                <a:srgbClr val="50565C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59" name="Picture 58" descr="thCAKHD50A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51385" y="1705631"/>
            <a:ext cx="908332" cy="68124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35237" y="1549"/>
            <a:ext cx="2608777" cy="697082"/>
          </a:xfrm>
          <a:prstGeom prst="rect">
            <a:avLst/>
          </a:prstGeom>
        </p:spPr>
      </p:pic>
      <p:pic>
        <p:nvPicPr>
          <p:cNvPr id="50" name="Picture 49" descr="UCLA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6975" y="3431378"/>
            <a:ext cx="1658272" cy="432809"/>
          </a:xfrm>
          <a:prstGeom prst="rect">
            <a:avLst/>
          </a:prstGeom>
        </p:spPr>
      </p:pic>
      <p:pic>
        <p:nvPicPr>
          <p:cNvPr id="60" name="Picture 59" descr="UWSignatureLogo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20504" y="3686303"/>
            <a:ext cx="1199987" cy="731243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998139" y="4714386"/>
            <a:ext cx="4207926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rgbClr val="50565C"/>
                </a:solidFill>
              </a:rPr>
              <a:t>*Includes 1 OPEN 2012 project and 15 REMOTE projects</a:t>
            </a:r>
          </a:p>
        </p:txBody>
      </p:sp>
    </p:spTree>
    <p:extLst>
      <p:ext uri="{BB962C8B-B14F-4D97-AF65-F5344CB8AC3E}">
        <p14:creationId xmlns:p14="http://schemas.microsoft.com/office/powerpoint/2010/main" val="122330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13380" b="27979"/>
          <a:stretch/>
        </p:blipFill>
        <p:spPr bwMode="auto">
          <a:xfrm>
            <a:off x="0" y="904190"/>
            <a:ext cx="9144000" cy="551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28600" y="4048124"/>
            <a:ext cx="1357312" cy="2571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Produced by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8" descr="Kwcl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8" y="4250153"/>
            <a:ext cx="1279525" cy="2266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362200" y="133350"/>
            <a:ext cx="2667000" cy="9715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rgbClr val="00CC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CAAFI 2014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eneral Meeting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&amp; Expo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6178"/>
            <a:ext cx="1981200" cy="1286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1581156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Bill </a:t>
            </a:r>
            <a:r>
              <a:rPr lang="en-US" sz="4400" smtClean="0"/>
              <a:t>Goldner,</a:t>
            </a:r>
          </a:p>
          <a:p>
            <a:r>
              <a:rPr lang="en-US" sz="2800" smtClean="0"/>
              <a:t>USDA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2580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13380" b="27979"/>
          <a:stretch/>
        </p:blipFill>
        <p:spPr bwMode="auto">
          <a:xfrm>
            <a:off x="0" y="904190"/>
            <a:ext cx="9144000" cy="551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28600" y="4048124"/>
            <a:ext cx="1357312" cy="2571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Produced by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8" descr="Kwcl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8" y="4250153"/>
            <a:ext cx="1279525" cy="2266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362200" y="133350"/>
            <a:ext cx="2667000" cy="9715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rgbClr val="00CC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CAAFI 2014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eneral Meeting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&amp; Expo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6178"/>
            <a:ext cx="1981200" cy="1286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7256" y="1581150"/>
            <a:ext cx="46553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Jim Hileman</a:t>
            </a:r>
            <a:r>
              <a:rPr lang="en-US" sz="4400" smtClean="0"/>
              <a:t>,</a:t>
            </a:r>
          </a:p>
          <a:p>
            <a:r>
              <a:rPr lang="en-US" sz="3200" smtClean="0"/>
              <a:t>FAA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6318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51"/>
          <p:cNvSpPr txBox="1">
            <a:spLocks noChangeArrowheads="1"/>
          </p:cNvSpPr>
          <p:nvPr/>
        </p:nvSpPr>
        <p:spPr bwMode="auto">
          <a:xfrm>
            <a:off x="166257" y="3197604"/>
            <a:ext cx="524063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254125" indent="-1254125" defTabSz="966788" fontAlgn="base">
              <a:spcBef>
                <a:spcPct val="50000"/>
              </a:spcBef>
              <a:spcAft>
                <a:spcPct val="0"/>
              </a:spcAft>
              <a:tabLst>
                <a:tab pos="1254125" algn="l"/>
              </a:tabLst>
            </a:pPr>
            <a:r>
              <a:rPr lang="en-US" sz="1600" dirty="0" smtClean="0">
                <a:solidFill>
                  <a:srgbClr val="000066"/>
                </a:solidFill>
                <a:ea typeface="ＭＳ Ｐゴシック" pitchFamily="-109" charset="-128"/>
              </a:rPr>
              <a:t>Event</a:t>
            </a:r>
            <a:r>
              <a:rPr lang="en-US" sz="1600" dirty="0">
                <a:solidFill>
                  <a:srgbClr val="000066"/>
                </a:solidFill>
                <a:ea typeface="ＭＳ Ｐゴシック" pitchFamily="-109" charset="-128"/>
              </a:rPr>
              <a:t>: </a:t>
            </a:r>
            <a:r>
              <a:rPr lang="en-US" sz="1600" dirty="0" smtClean="0">
                <a:solidFill>
                  <a:srgbClr val="000066"/>
                </a:solidFill>
                <a:ea typeface="ＭＳ Ｐゴシック" pitchFamily="-109" charset="-128"/>
              </a:rPr>
              <a:t>	CAAFI Biennial General Meeting</a:t>
            </a:r>
            <a:endParaRPr lang="en-US" sz="1600" dirty="0">
              <a:solidFill>
                <a:srgbClr val="000066"/>
              </a:solidFill>
              <a:ea typeface="ＭＳ Ｐゴシック" pitchFamily="-109" charset="-128"/>
            </a:endParaRPr>
          </a:p>
          <a:p>
            <a:pPr marL="1254125" indent="-1254125" defTabSz="966788" fontAlgn="base">
              <a:spcBef>
                <a:spcPct val="50000"/>
              </a:spcBef>
              <a:spcAft>
                <a:spcPct val="0"/>
              </a:spcAft>
              <a:tabLst>
                <a:tab pos="1254125" algn="l"/>
              </a:tabLst>
            </a:pPr>
            <a:r>
              <a:rPr lang="en-US" sz="1600" dirty="0" smtClean="0">
                <a:solidFill>
                  <a:srgbClr val="002060"/>
                </a:solidFill>
              </a:rPr>
              <a:t>By:	Dr. James I. Hileman</a:t>
            </a:r>
            <a:br>
              <a:rPr lang="en-US" sz="1600" dirty="0" smtClean="0">
                <a:solidFill>
                  <a:srgbClr val="002060"/>
                </a:solidFill>
              </a:rPr>
            </a:br>
            <a:r>
              <a:rPr lang="en-US" sz="1600" dirty="0" smtClean="0">
                <a:solidFill>
                  <a:srgbClr val="002060"/>
                </a:solidFill>
              </a:rPr>
              <a:t>Chief Scientific and Technical Advisor for Environment and Energy</a:t>
            </a:r>
            <a:br>
              <a:rPr lang="en-US" sz="1600" dirty="0" smtClean="0">
                <a:solidFill>
                  <a:srgbClr val="002060"/>
                </a:solidFill>
              </a:rPr>
            </a:br>
            <a:r>
              <a:rPr lang="en-US" sz="1600" dirty="0" smtClean="0">
                <a:solidFill>
                  <a:srgbClr val="002060"/>
                </a:solidFill>
              </a:rPr>
              <a:t>Federal Aviation Administration</a:t>
            </a:r>
            <a:endParaRPr lang="en-US" sz="1050" dirty="0" smtClean="0">
              <a:solidFill>
                <a:srgbClr val="00206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tabLst>
                <a:tab pos="1258888" algn="l"/>
              </a:tabLst>
            </a:pPr>
            <a:r>
              <a:rPr lang="en-US" sz="1600" dirty="0" smtClean="0">
                <a:solidFill>
                  <a:srgbClr val="002060"/>
                </a:solidFill>
              </a:rPr>
              <a:t>Date:  	January 29, </a:t>
            </a:r>
            <a:r>
              <a:rPr lang="en-US" sz="1600" dirty="0">
                <a:solidFill>
                  <a:srgbClr val="002060"/>
                </a:solidFill>
              </a:rPr>
              <a:t>2014</a:t>
            </a:r>
          </a:p>
        </p:txBody>
      </p:sp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49382" y="234554"/>
            <a:ext cx="5047346" cy="1723455"/>
          </a:xfrm>
        </p:spPr>
        <p:txBody>
          <a:bodyPr/>
          <a:lstStyle/>
          <a:p>
            <a:r>
              <a:rPr lang="en-US" sz="3600" dirty="0" smtClean="0"/>
              <a:t>FAA Alternative Jet Fuel Research Update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78497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FAA E&amp;E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0" dirty="0" smtClean="0"/>
              <a:t>Utilizing </a:t>
            </a:r>
            <a:r>
              <a:rPr lang="en-US" sz="2400" b="0" dirty="0"/>
              <a:t>a priority-driven and goals-focused research program to inform solution development to overcome aviation E&amp;E challenges.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FAA Office of Environment and Energy (AEE) R&amp;D:</a:t>
            </a:r>
          </a:p>
          <a:p>
            <a:r>
              <a:rPr lang="en-US" sz="2400" b="0" dirty="0" smtClean="0"/>
              <a:t>Advances scientific understanding and analytical capability to characterize and assess aviation’s impact on environment</a:t>
            </a:r>
          </a:p>
          <a:p>
            <a:r>
              <a:rPr lang="en-US" sz="2400" b="0" dirty="0" smtClean="0"/>
              <a:t>Supports development of mitigation solutions that reduce environmental impacts </a:t>
            </a:r>
            <a:r>
              <a:rPr lang="en-US" sz="2400" b="0" dirty="0"/>
              <a:t>of </a:t>
            </a:r>
            <a:r>
              <a:rPr lang="en-US" sz="2400" b="0" dirty="0" smtClean="0"/>
              <a:t>aviation and enhance energy efficiency, sustainability and security</a:t>
            </a:r>
          </a:p>
          <a:p>
            <a:r>
              <a:rPr lang="en-US" sz="2400" b="0" dirty="0" smtClean="0"/>
              <a:t>Provides sound scientific data to inform policy making relating to aviation’s energy use and environmental impacts</a:t>
            </a:r>
          </a:p>
          <a:p>
            <a:endParaRPr lang="en-US" sz="2400" b="0" dirty="0" smtClean="0"/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6940550" y="4729163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7DB3BCF-FB08-43C7-8B4E-6CF796744B2F}" type="slidenum">
              <a:rPr lang="en-US" sz="1200" b="1">
                <a:solidFill>
                  <a:srgbClr val="FFFFFF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5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Current FAA Alternative Jet Fuel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Testing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Material compatibility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Certification / Qualification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Emissions measurements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Analysis </a:t>
            </a:r>
            <a:endParaRPr lang="en-US" dirty="0">
              <a:solidFill>
                <a:srgbClr val="000000"/>
              </a:solidFill>
            </a:endParaRP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Environmental sustainability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00"/>
                </a:solidFill>
              </a:rPr>
              <a:t>Techno-economic analysis</a:t>
            </a:r>
            <a:endParaRPr lang="en-US" dirty="0">
              <a:solidFill>
                <a:srgbClr val="000000"/>
              </a:solidFill>
            </a:endParaRP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Future scenarios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Coordination</a:t>
            </a:r>
            <a:endParaRPr lang="en-US" dirty="0">
              <a:solidFill>
                <a:srgbClr val="000000"/>
              </a:solidFill>
            </a:endParaRP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Public-Private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00"/>
                </a:solidFill>
              </a:rPr>
              <a:t>State </a:t>
            </a:r>
            <a:r>
              <a:rPr lang="en-US" dirty="0">
                <a:solidFill>
                  <a:srgbClr val="000000"/>
                </a:solidFill>
              </a:rPr>
              <a:t>&amp; Regional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00"/>
                </a:solidFill>
              </a:rPr>
              <a:t>International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4580" name="Picture 2" descr="H:\My Pictures\logos\volpe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02" y="1770460"/>
            <a:ext cx="1533525" cy="8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28" y="3384954"/>
            <a:ext cx="1704975" cy="10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626276"/>
            <a:ext cx="153035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959" y="2702719"/>
            <a:ext cx="188753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james hileman\Documents\AEE Budget\Funding Vehicles\AJF and E CoE\New COE12 Org Chart, Logo, etc\ASCENT-primary-logo[1].ep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717863"/>
            <a:ext cx="1200944" cy="58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6940550" y="4729163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7DB3BCF-FB08-43C7-8B4E-6CF796744B2F}" type="slidenum">
              <a:rPr lang="en-US" sz="1200" b="1">
                <a:solidFill>
                  <a:srgbClr val="FFFFFF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Current FAA Alternative Jet Fuel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Testing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Material compatibility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Certification / Qualification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Emissions measurements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Analysis 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Environmental sustainability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Techno-economic analysis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Future scenarios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Coordination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Public-Private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State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&amp; Regional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International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4580" name="Picture 2" descr="H:\My Pictures\logos\volpe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02" y="1770460"/>
            <a:ext cx="1533525" cy="8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28" y="3384954"/>
            <a:ext cx="1704975" cy="10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626276"/>
            <a:ext cx="153035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959" y="2702719"/>
            <a:ext cx="188753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james hileman\Documents\AEE Budget\Funding Vehicles\AJF and E CoE\New COE12 Org Chart, Logo, etc\ASCENT-primary-logo[1].ep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717863"/>
            <a:ext cx="1200944" cy="58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727700" y="3464131"/>
            <a:ext cx="2971800" cy="4616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6940550" y="4729163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7DB3BCF-FB08-43C7-8B4E-6CF796744B2F}" type="slidenum">
              <a:rPr lang="en-US" sz="1200" b="1">
                <a:solidFill>
                  <a:srgbClr val="FFFFFF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9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57"/>
          <p:cNvSpPr>
            <a:spLocks noChangeArrowheads="1"/>
          </p:cNvSpPr>
          <p:nvPr/>
        </p:nvSpPr>
        <p:spPr bwMode="auto">
          <a:xfrm>
            <a:off x="0" y="4442231"/>
            <a:ext cx="9144000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6627" name="TextBox 6"/>
          <p:cNvSpPr txBox="1">
            <a:spLocks noChangeArrowheads="1"/>
          </p:cNvSpPr>
          <p:nvPr/>
        </p:nvSpPr>
        <p:spPr bwMode="auto">
          <a:xfrm>
            <a:off x="4882573" y="407194"/>
            <a:ext cx="1399742" cy="523220"/>
          </a:xfrm>
          <a:prstGeom prst="rect">
            <a:avLst/>
          </a:prstGeom>
          <a:solidFill>
            <a:srgbClr val="66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</a:rPr>
              <a:t>Lignocellulosic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</a:rPr>
              <a:t>Biomass</a:t>
            </a:r>
          </a:p>
        </p:txBody>
      </p:sp>
      <p:sp>
        <p:nvSpPr>
          <p:cNvPr id="26628" name="TextBox 2"/>
          <p:cNvSpPr txBox="1">
            <a:spLocks noChangeArrowheads="1"/>
          </p:cNvSpPr>
          <p:nvPr/>
        </p:nvSpPr>
        <p:spPr bwMode="auto">
          <a:xfrm>
            <a:off x="3178531" y="520312"/>
            <a:ext cx="553357" cy="30777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</a:rPr>
              <a:t>Coal</a:t>
            </a:r>
          </a:p>
        </p:txBody>
      </p:sp>
      <p:sp>
        <p:nvSpPr>
          <p:cNvPr id="26629" name="TextBox 2"/>
          <p:cNvSpPr txBox="1">
            <a:spLocks noChangeArrowheads="1"/>
          </p:cNvSpPr>
          <p:nvPr/>
        </p:nvSpPr>
        <p:spPr bwMode="auto">
          <a:xfrm>
            <a:off x="856837" y="359569"/>
            <a:ext cx="735842" cy="523220"/>
          </a:xfrm>
          <a:prstGeom prst="rect">
            <a:avLst/>
          </a:prstGeom>
          <a:solidFill>
            <a:srgbClr val="663300"/>
          </a:solidFill>
          <a:ln w="9525" cap="rnd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</a:rPr>
              <a:t>Waste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</a:rPr>
              <a:t>Gas</a:t>
            </a:r>
          </a:p>
        </p:txBody>
      </p:sp>
      <p:sp>
        <p:nvSpPr>
          <p:cNvPr id="26630" name="TextBox 9"/>
          <p:cNvSpPr txBox="1">
            <a:spLocks noChangeArrowheads="1"/>
          </p:cNvSpPr>
          <p:nvPr/>
        </p:nvSpPr>
        <p:spPr bwMode="auto">
          <a:xfrm>
            <a:off x="478157" y="1433513"/>
            <a:ext cx="1050288" cy="738664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</a:rPr>
              <a:t>Advanced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</a:rPr>
              <a:t>thermo-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</a:rPr>
              <a:t>processing</a:t>
            </a:r>
          </a:p>
        </p:txBody>
      </p:sp>
      <p:sp>
        <p:nvSpPr>
          <p:cNvPr id="186" name="Arc 185"/>
          <p:cNvSpPr/>
          <p:nvPr/>
        </p:nvSpPr>
        <p:spPr bwMode="auto">
          <a:xfrm>
            <a:off x="8088313" y="3046818"/>
            <a:ext cx="914400" cy="917079"/>
          </a:xfrm>
          <a:prstGeom prst="arc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6632" name="TextBox 2"/>
          <p:cNvSpPr txBox="1">
            <a:spLocks noChangeArrowheads="1"/>
          </p:cNvSpPr>
          <p:nvPr/>
        </p:nvSpPr>
        <p:spPr bwMode="auto">
          <a:xfrm>
            <a:off x="2090636" y="359569"/>
            <a:ext cx="811441" cy="52322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</a:rPr>
              <a:t>Natural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</a:rPr>
              <a:t>Gas</a:t>
            </a:r>
          </a:p>
        </p:txBody>
      </p:sp>
      <p:sp>
        <p:nvSpPr>
          <p:cNvPr id="26633" name="TextBox 2"/>
          <p:cNvSpPr txBox="1">
            <a:spLocks noChangeArrowheads="1"/>
          </p:cNvSpPr>
          <p:nvPr/>
        </p:nvSpPr>
        <p:spPr bwMode="auto">
          <a:xfrm>
            <a:off x="3992390" y="342901"/>
            <a:ext cx="686150" cy="523220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</a:rPr>
              <a:t>Solid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</a:rPr>
              <a:t>Waste</a:t>
            </a:r>
          </a:p>
        </p:txBody>
      </p:sp>
      <p:sp>
        <p:nvSpPr>
          <p:cNvPr id="26634" name="TextBox 6"/>
          <p:cNvSpPr txBox="1">
            <a:spLocks noChangeArrowheads="1"/>
          </p:cNvSpPr>
          <p:nvPr/>
        </p:nvSpPr>
        <p:spPr bwMode="auto">
          <a:xfrm>
            <a:off x="6386757" y="400051"/>
            <a:ext cx="1229824" cy="52322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</a:rPr>
              <a:t>Sugar &amp;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</a:rPr>
              <a:t>Starch Crops</a:t>
            </a:r>
          </a:p>
        </p:txBody>
      </p:sp>
      <p:sp>
        <p:nvSpPr>
          <p:cNvPr id="127" name="Oval 126"/>
          <p:cNvSpPr/>
          <p:nvPr/>
        </p:nvSpPr>
        <p:spPr bwMode="auto">
          <a:xfrm>
            <a:off x="4918092" y="2506266"/>
            <a:ext cx="881063" cy="236934"/>
          </a:xfrm>
          <a:prstGeom prst="ellipse">
            <a:avLst/>
          </a:prstGeom>
          <a:solidFill>
            <a:srgbClr val="00206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i="1" dirty="0">
                <a:solidFill>
                  <a:srgbClr val="FFFFFF"/>
                </a:solidFill>
              </a:rPr>
              <a:t>bio-oil</a:t>
            </a:r>
          </a:p>
        </p:txBody>
      </p:sp>
      <p:cxnSp>
        <p:nvCxnSpPr>
          <p:cNvPr id="26636" name="Elbow Connector 74"/>
          <p:cNvCxnSpPr>
            <a:cxnSpLocks noChangeShapeType="1"/>
            <a:stCxn id="26634" idx="2"/>
            <a:endCxn id="26736" idx="0"/>
          </p:cNvCxnSpPr>
          <p:nvPr/>
        </p:nvCxnSpPr>
        <p:spPr bwMode="auto">
          <a:xfrm rot="16200000" flipH="1">
            <a:off x="6687101" y="1237839"/>
            <a:ext cx="630674" cy="1538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7" name="Elbow Connector 74"/>
          <p:cNvCxnSpPr>
            <a:cxnSpLocks noChangeShapeType="1"/>
            <a:stCxn id="26627" idx="2"/>
            <a:endCxn id="26730" idx="0"/>
          </p:cNvCxnSpPr>
          <p:nvPr/>
        </p:nvCxnSpPr>
        <p:spPr bwMode="auto">
          <a:xfrm rot="16200000" flipH="1">
            <a:off x="5787238" y="725620"/>
            <a:ext cx="134721" cy="544308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66663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8" name="Elbow Connector 74"/>
          <p:cNvCxnSpPr>
            <a:cxnSpLocks noChangeShapeType="1"/>
            <a:stCxn id="26728" idx="2"/>
            <a:endCxn id="26735" idx="0"/>
          </p:cNvCxnSpPr>
          <p:nvPr/>
        </p:nvCxnSpPr>
        <p:spPr bwMode="auto">
          <a:xfrm rot="16200000" flipH="1">
            <a:off x="6145417" y="1152793"/>
            <a:ext cx="155391" cy="594195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0099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9" name="Elbow Connector 74"/>
          <p:cNvCxnSpPr>
            <a:cxnSpLocks noChangeShapeType="1"/>
            <a:stCxn id="26627" idx="2"/>
            <a:endCxn id="26747" idx="0"/>
          </p:cNvCxnSpPr>
          <p:nvPr/>
        </p:nvCxnSpPr>
        <p:spPr bwMode="auto">
          <a:xfrm rot="5400000">
            <a:off x="4574037" y="95309"/>
            <a:ext cx="173302" cy="1843512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66663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0" name="Elbow Connector 74"/>
          <p:cNvCxnSpPr>
            <a:cxnSpLocks noChangeShapeType="1"/>
            <a:stCxn id="26627" idx="2"/>
            <a:endCxn id="26752" idx="0"/>
          </p:cNvCxnSpPr>
          <p:nvPr/>
        </p:nvCxnSpPr>
        <p:spPr bwMode="auto">
          <a:xfrm rot="5400000">
            <a:off x="5001854" y="655278"/>
            <a:ext cx="305454" cy="855727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66663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1" name="Elbow Connector 74"/>
          <p:cNvCxnSpPr>
            <a:cxnSpLocks noChangeShapeType="1"/>
            <a:stCxn id="26633" idx="2"/>
            <a:endCxn id="26751" idx="0"/>
          </p:cNvCxnSpPr>
          <p:nvPr/>
        </p:nvCxnSpPr>
        <p:spPr bwMode="auto">
          <a:xfrm rot="5400000">
            <a:off x="4148455" y="1051875"/>
            <a:ext cx="372764" cy="1257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A5002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2" name="Elbow Connector 74"/>
          <p:cNvCxnSpPr>
            <a:cxnSpLocks noChangeShapeType="1"/>
            <a:stCxn id="26633" idx="2"/>
            <a:endCxn id="26746" idx="0"/>
          </p:cNvCxnSpPr>
          <p:nvPr/>
        </p:nvCxnSpPr>
        <p:spPr bwMode="auto">
          <a:xfrm rot="5400000">
            <a:off x="3552775" y="321025"/>
            <a:ext cx="237595" cy="1327787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A5002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6643" name="Group 157"/>
          <p:cNvGrpSpPr>
            <a:grpSpLocks/>
          </p:cNvGrpSpPr>
          <p:nvPr/>
        </p:nvGrpSpPr>
        <p:grpSpPr bwMode="auto">
          <a:xfrm>
            <a:off x="4076716" y="1235868"/>
            <a:ext cx="881973" cy="464682"/>
            <a:chOff x="4093052" y="1648614"/>
            <a:chExt cx="881973" cy="618384"/>
          </a:xfrm>
        </p:grpSpPr>
        <p:sp>
          <p:nvSpPr>
            <p:cNvPr id="26750" name="TextBox 12"/>
            <p:cNvSpPr txBox="1">
              <a:spLocks noChangeArrowheads="1"/>
            </p:cNvSpPr>
            <p:nvPr/>
          </p:nvSpPr>
          <p:spPr bwMode="auto">
            <a:xfrm>
              <a:off x="4093052" y="1652629"/>
              <a:ext cx="881973" cy="409580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FFFFFF"/>
                  </a:solidFill>
                </a:rPr>
                <a:t>pyrolysis</a:t>
              </a:r>
            </a:p>
          </p:txBody>
        </p:sp>
        <p:sp>
          <p:nvSpPr>
            <p:cNvPr id="26751" name="Rectangle 158"/>
            <p:cNvSpPr>
              <a:spLocks noChangeArrowheads="1"/>
            </p:cNvSpPr>
            <p:nvPr/>
          </p:nvSpPr>
          <p:spPr bwMode="auto">
            <a:xfrm>
              <a:off x="4255691" y="1652629"/>
              <a:ext cx="189706" cy="61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6752" name="Rectangle 163"/>
            <p:cNvSpPr>
              <a:spLocks noChangeArrowheads="1"/>
            </p:cNvSpPr>
            <p:nvPr/>
          </p:nvSpPr>
          <p:spPr bwMode="auto">
            <a:xfrm>
              <a:off x="4648200" y="1648614"/>
              <a:ext cx="189706" cy="61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cxnSp>
        <p:nvCxnSpPr>
          <p:cNvPr id="26644" name="Elbow Connector 74"/>
          <p:cNvCxnSpPr>
            <a:cxnSpLocks noChangeShapeType="1"/>
            <a:stCxn id="26628" idx="2"/>
            <a:endCxn id="26748" idx="0"/>
          </p:cNvCxnSpPr>
          <p:nvPr/>
        </p:nvCxnSpPr>
        <p:spPr bwMode="auto">
          <a:xfrm rot="5400000">
            <a:off x="3316462" y="964967"/>
            <a:ext cx="275627" cy="1870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0" name="Elbow Connector 74"/>
          <p:cNvCxnSpPr>
            <a:cxnSpLocks noChangeShapeType="1"/>
            <a:stCxn id="26632" idx="2"/>
            <a:endCxn id="26732" idx="0"/>
          </p:cNvCxnSpPr>
          <p:nvPr/>
        </p:nvCxnSpPr>
        <p:spPr bwMode="auto">
          <a:xfrm rot="5400000">
            <a:off x="2011392" y="1103952"/>
            <a:ext cx="706128" cy="263802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arrow" w="med" len="med"/>
          </a:ln>
          <a:extLst/>
        </p:spPr>
      </p:cxnSp>
      <p:grpSp>
        <p:nvGrpSpPr>
          <p:cNvPr id="26646" name="Group 156"/>
          <p:cNvGrpSpPr>
            <a:grpSpLocks/>
          </p:cNvGrpSpPr>
          <p:nvPr/>
        </p:nvGrpSpPr>
        <p:grpSpPr bwMode="auto">
          <a:xfrm>
            <a:off x="2449530" y="1103716"/>
            <a:ext cx="1406525" cy="461665"/>
            <a:chOff x="2368063" y="1447800"/>
            <a:chExt cx="1405937" cy="615492"/>
          </a:xfrm>
        </p:grpSpPr>
        <p:sp>
          <p:nvSpPr>
            <p:cNvPr id="26745" name="TextBox 13"/>
            <p:cNvSpPr txBox="1">
              <a:spLocks noChangeArrowheads="1"/>
            </p:cNvSpPr>
            <p:nvPr/>
          </p:nvSpPr>
          <p:spPr bwMode="auto">
            <a:xfrm>
              <a:off x="2368063" y="1447800"/>
              <a:ext cx="1405937" cy="410328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FFFFFF"/>
                  </a:solidFill>
                </a:rPr>
                <a:t>gasification</a:t>
              </a:r>
            </a:p>
          </p:txBody>
        </p:sp>
        <p:sp>
          <p:nvSpPr>
            <p:cNvPr id="26746" name="Rectangle 243"/>
            <p:cNvSpPr>
              <a:spLocks noChangeArrowheads="1"/>
            </p:cNvSpPr>
            <p:nvPr/>
          </p:nvSpPr>
          <p:spPr bwMode="auto">
            <a:xfrm>
              <a:off x="2831124" y="1447800"/>
              <a:ext cx="189706" cy="61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6747" name="Rectangle 155"/>
            <p:cNvSpPr>
              <a:spLocks noChangeArrowheads="1"/>
            </p:cNvSpPr>
            <p:nvPr/>
          </p:nvSpPr>
          <p:spPr bwMode="auto">
            <a:xfrm>
              <a:off x="3562073" y="1447800"/>
              <a:ext cx="189706" cy="61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6748" name="Rectangle 165"/>
            <p:cNvSpPr>
              <a:spLocks noChangeArrowheads="1"/>
            </p:cNvSpPr>
            <p:nvPr/>
          </p:nvSpPr>
          <p:spPr bwMode="auto">
            <a:xfrm>
              <a:off x="3276600" y="1447800"/>
              <a:ext cx="189706" cy="61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6749" name="Rectangle 174"/>
            <p:cNvSpPr>
              <a:spLocks noChangeArrowheads="1"/>
            </p:cNvSpPr>
            <p:nvPr/>
          </p:nvSpPr>
          <p:spPr bwMode="auto">
            <a:xfrm>
              <a:off x="2549770" y="1447800"/>
              <a:ext cx="189706" cy="61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cxnSp>
        <p:nvCxnSpPr>
          <p:cNvPr id="176" name="Elbow Connector 74"/>
          <p:cNvCxnSpPr>
            <a:cxnSpLocks noChangeShapeType="1"/>
            <a:stCxn id="26632" idx="2"/>
            <a:endCxn id="26749" idx="0"/>
          </p:cNvCxnSpPr>
          <p:nvPr/>
        </p:nvCxnSpPr>
        <p:spPr bwMode="auto">
          <a:xfrm rot="16200000" flipH="1">
            <a:off x="2500818" y="878327"/>
            <a:ext cx="220927" cy="229849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arrow" w="med" len="med"/>
          </a:ln>
          <a:extLst/>
        </p:spPr>
      </p:cxnSp>
      <p:sp>
        <p:nvSpPr>
          <p:cNvPr id="26648" name="TextBox 6"/>
          <p:cNvSpPr txBox="1">
            <a:spLocks noChangeArrowheads="1"/>
          </p:cNvSpPr>
          <p:nvPr/>
        </p:nvSpPr>
        <p:spPr bwMode="auto">
          <a:xfrm>
            <a:off x="7748666" y="320279"/>
            <a:ext cx="1293687" cy="738664"/>
          </a:xfrm>
          <a:prstGeom prst="rect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</a:rPr>
              <a:t>Terrestrial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</a:rPr>
              <a:t>Oil Crops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</a:rPr>
              <a:t>&amp; Waste FOG</a:t>
            </a:r>
          </a:p>
        </p:txBody>
      </p:sp>
      <p:cxnSp>
        <p:nvCxnSpPr>
          <p:cNvPr id="26649" name="Elbow Connector 74"/>
          <p:cNvCxnSpPr>
            <a:cxnSpLocks noChangeShapeType="1"/>
            <a:stCxn id="26742" idx="2"/>
          </p:cNvCxnSpPr>
          <p:nvPr/>
        </p:nvCxnSpPr>
        <p:spPr bwMode="auto">
          <a:xfrm rot="5400000">
            <a:off x="5490640" y="1290366"/>
            <a:ext cx="157594" cy="2236115"/>
          </a:xfrm>
          <a:prstGeom prst="bentConnector2">
            <a:avLst/>
          </a:prstGeom>
          <a:noFill/>
          <a:ln w="25400" algn="ctr">
            <a:solidFill>
              <a:srgbClr val="CC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50" name="Elbow Connector 74"/>
          <p:cNvCxnSpPr>
            <a:cxnSpLocks noChangeShapeType="1"/>
            <a:stCxn id="26731" idx="2"/>
          </p:cNvCxnSpPr>
          <p:nvPr/>
        </p:nvCxnSpPr>
        <p:spPr bwMode="auto">
          <a:xfrm rot="16200000" flipH="1">
            <a:off x="2875432" y="1312922"/>
            <a:ext cx="381660" cy="1966923"/>
          </a:xfrm>
          <a:prstGeom prst="bentConnector2">
            <a:avLst/>
          </a:prstGeom>
          <a:noFill/>
          <a:ln w="25400" algn="ctr">
            <a:solidFill>
              <a:srgbClr val="00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51" name="TextBox 141"/>
          <p:cNvSpPr txBox="1">
            <a:spLocks noChangeArrowheads="1"/>
          </p:cNvSpPr>
          <p:nvPr/>
        </p:nvSpPr>
        <p:spPr bwMode="auto">
          <a:xfrm>
            <a:off x="3201988" y="4031457"/>
            <a:ext cx="723900" cy="52322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ATJ-SKA</a:t>
            </a:r>
          </a:p>
        </p:txBody>
      </p:sp>
      <p:sp>
        <p:nvSpPr>
          <p:cNvPr id="26652" name="TextBox 141"/>
          <p:cNvSpPr txBox="1">
            <a:spLocks noChangeArrowheads="1"/>
          </p:cNvSpPr>
          <p:nvPr/>
        </p:nvSpPr>
        <p:spPr bwMode="auto">
          <a:xfrm>
            <a:off x="4181475" y="4025504"/>
            <a:ext cx="723900" cy="523220"/>
          </a:xfrm>
          <a:prstGeom prst="rect">
            <a:avLst/>
          </a:prstGeom>
          <a:solidFill>
            <a:srgbClr val="BCCCB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ATJ-SPK</a:t>
            </a:r>
          </a:p>
        </p:txBody>
      </p:sp>
      <p:cxnSp>
        <p:nvCxnSpPr>
          <p:cNvPr id="26653" name="Elbow Connector 74"/>
          <p:cNvCxnSpPr>
            <a:cxnSpLocks noChangeShapeType="1"/>
            <a:endCxn id="26688" idx="0"/>
          </p:cNvCxnSpPr>
          <p:nvPr/>
        </p:nvCxnSpPr>
        <p:spPr bwMode="auto">
          <a:xfrm rot="10800000" flipV="1">
            <a:off x="3563938" y="2671761"/>
            <a:ext cx="488954" cy="404814"/>
          </a:xfrm>
          <a:prstGeom prst="bentConnector2">
            <a:avLst/>
          </a:prstGeom>
          <a:noFill/>
          <a:ln w="25400" algn="ctr">
            <a:solidFill>
              <a:srgbClr val="A5002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54" name="Elbow Connector 74"/>
          <p:cNvCxnSpPr>
            <a:cxnSpLocks noChangeShapeType="1"/>
            <a:stCxn id="26689" idx="2"/>
            <a:endCxn id="26652" idx="0"/>
          </p:cNvCxnSpPr>
          <p:nvPr/>
        </p:nvCxnSpPr>
        <p:spPr bwMode="auto">
          <a:xfrm rot="5400000">
            <a:off x="4410740" y="3732480"/>
            <a:ext cx="425709" cy="160338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84A26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55" name="Elbow Connector 74"/>
          <p:cNvCxnSpPr>
            <a:cxnSpLocks noChangeShapeType="1"/>
            <a:stCxn id="26727" idx="2"/>
            <a:endCxn id="26688" idx="0"/>
          </p:cNvCxnSpPr>
          <p:nvPr/>
        </p:nvCxnSpPr>
        <p:spPr bwMode="auto">
          <a:xfrm rot="16200000" flipH="1">
            <a:off x="3376774" y="2889411"/>
            <a:ext cx="176176" cy="198151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5F5F5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8" name="Elbow Connector 74"/>
          <p:cNvCxnSpPr>
            <a:cxnSpLocks noChangeShapeType="1"/>
            <a:stCxn id="26745" idx="2"/>
            <a:endCxn id="27" idx="0"/>
          </p:cNvCxnSpPr>
          <p:nvPr/>
        </p:nvCxnSpPr>
        <p:spPr bwMode="auto">
          <a:xfrm rot="5400000">
            <a:off x="2638931" y="1924548"/>
            <a:ext cx="1026917" cy="809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arrow" w="med" len="med"/>
          </a:ln>
          <a:extLst/>
        </p:spPr>
      </p:cxnSp>
      <p:cxnSp>
        <p:nvCxnSpPr>
          <p:cNvPr id="26657" name="Elbow Connector 74"/>
          <p:cNvCxnSpPr>
            <a:cxnSpLocks noChangeShapeType="1"/>
            <a:stCxn id="26750" idx="2"/>
            <a:endCxn id="127" idx="0"/>
          </p:cNvCxnSpPr>
          <p:nvPr/>
        </p:nvCxnSpPr>
        <p:spPr bwMode="auto">
          <a:xfrm rot="16200000" flipH="1">
            <a:off x="4458361" y="1606003"/>
            <a:ext cx="959604" cy="840921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00206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79" name="Group 278"/>
          <p:cNvGrpSpPr/>
          <p:nvPr/>
        </p:nvGrpSpPr>
        <p:grpSpPr>
          <a:xfrm>
            <a:off x="3749801" y="2487435"/>
            <a:ext cx="1034191" cy="461665"/>
            <a:chOff x="3433263" y="3904886"/>
            <a:chExt cx="1034191" cy="615553"/>
          </a:xfrm>
          <a:solidFill>
            <a:srgbClr val="A50021"/>
          </a:solidFill>
        </p:grpSpPr>
        <p:sp>
          <p:nvSpPr>
            <p:cNvPr id="185" name="Oval 184"/>
            <p:cNvSpPr/>
            <p:nvPr/>
          </p:nvSpPr>
          <p:spPr bwMode="auto">
            <a:xfrm>
              <a:off x="3433263" y="3904886"/>
              <a:ext cx="1034191" cy="315913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i="1" dirty="0">
                  <a:solidFill>
                    <a:srgbClr val="FFFFFF"/>
                  </a:solidFill>
                </a:rPr>
                <a:t>alcohols</a:t>
              </a:r>
            </a:p>
          </p:txBody>
        </p:sp>
        <p:sp>
          <p:nvSpPr>
            <p:cNvPr id="215" name="Rectangle 214"/>
            <p:cNvSpPr/>
            <p:nvPr/>
          </p:nvSpPr>
          <p:spPr bwMode="auto">
            <a:xfrm>
              <a:off x="3647061" y="3904886"/>
              <a:ext cx="172049" cy="61555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6" name="Rectangle 215"/>
            <p:cNvSpPr/>
            <p:nvPr/>
          </p:nvSpPr>
          <p:spPr bwMode="auto">
            <a:xfrm>
              <a:off x="4039570" y="3904886"/>
              <a:ext cx="189704" cy="61555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26659" name="TextBox 143"/>
          <p:cNvSpPr txBox="1">
            <a:spLocks noChangeArrowheads="1"/>
          </p:cNvSpPr>
          <p:nvPr/>
        </p:nvSpPr>
        <p:spPr bwMode="auto">
          <a:xfrm>
            <a:off x="5024199" y="4031465"/>
            <a:ext cx="673582" cy="307777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HDCJ</a:t>
            </a:r>
          </a:p>
        </p:txBody>
      </p:sp>
      <p:cxnSp>
        <p:nvCxnSpPr>
          <p:cNvPr id="26660" name="Elbow Connector 74"/>
          <p:cNvCxnSpPr>
            <a:cxnSpLocks noChangeShapeType="1"/>
            <a:stCxn id="127" idx="4"/>
            <a:endCxn id="26659" idx="0"/>
          </p:cNvCxnSpPr>
          <p:nvPr/>
        </p:nvCxnSpPr>
        <p:spPr bwMode="auto">
          <a:xfrm rot="16200000" flipH="1">
            <a:off x="4715675" y="3386149"/>
            <a:ext cx="1288265" cy="2366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00206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7" name="TextBox 9"/>
          <p:cNvSpPr txBox="1">
            <a:spLocks noChangeArrowheads="1"/>
          </p:cNvSpPr>
          <p:nvPr/>
        </p:nvSpPr>
        <p:spPr bwMode="auto">
          <a:xfrm>
            <a:off x="1827213" y="3046810"/>
            <a:ext cx="1130300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FFFFFF"/>
                </a:solidFill>
              </a:rPr>
              <a:t>F-T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FFFFFF"/>
                </a:solidFill>
              </a:rPr>
              <a:t>Synthesis</a:t>
            </a:r>
            <a:endParaRPr lang="en-US" sz="1400" dirty="0">
              <a:solidFill>
                <a:srgbClr val="FFFFFF"/>
              </a:solidFill>
            </a:endParaRPr>
          </a:p>
        </p:txBody>
      </p:sp>
      <p:cxnSp>
        <p:nvCxnSpPr>
          <p:cNvPr id="26662" name="Elbow Connector 74"/>
          <p:cNvCxnSpPr>
            <a:cxnSpLocks noChangeShapeType="1"/>
            <a:stCxn id="26726" idx="2"/>
            <a:endCxn id="257" idx="0"/>
          </p:cNvCxnSpPr>
          <p:nvPr/>
        </p:nvCxnSpPr>
        <p:spPr bwMode="auto">
          <a:xfrm rot="5400000">
            <a:off x="2605368" y="2687395"/>
            <a:ext cx="146411" cy="572419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5F5F5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63" name="TextBox 144"/>
          <p:cNvSpPr txBox="1">
            <a:spLocks noChangeArrowheads="1"/>
          </p:cNvSpPr>
          <p:nvPr/>
        </p:nvSpPr>
        <p:spPr bwMode="auto">
          <a:xfrm>
            <a:off x="1714500" y="4057651"/>
            <a:ext cx="660400" cy="52322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FT-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SKA </a:t>
            </a:r>
          </a:p>
        </p:txBody>
      </p:sp>
      <p:sp>
        <p:nvSpPr>
          <p:cNvPr id="26664" name="TextBox 144"/>
          <p:cNvSpPr txBox="1">
            <a:spLocks noChangeArrowheads="1"/>
          </p:cNvSpPr>
          <p:nvPr/>
        </p:nvSpPr>
        <p:spPr bwMode="auto">
          <a:xfrm>
            <a:off x="2484438" y="4032648"/>
            <a:ext cx="660400" cy="52322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FT-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SPK </a:t>
            </a:r>
          </a:p>
        </p:txBody>
      </p:sp>
      <p:cxnSp>
        <p:nvCxnSpPr>
          <p:cNvPr id="26665" name="Elbow Connector 74"/>
          <p:cNvCxnSpPr>
            <a:cxnSpLocks noChangeShapeType="1"/>
            <a:stCxn id="257" idx="2"/>
            <a:endCxn id="26664" idx="0"/>
          </p:cNvCxnSpPr>
          <p:nvPr/>
        </p:nvCxnSpPr>
        <p:spPr bwMode="auto">
          <a:xfrm rot="16200000" flipH="1">
            <a:off x="2372191" y="3590201"/>
            <a:ext cx="462618" cy="422275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66" name="Elbow Connector 74"/>
          <p:cNvCxnSpPr>
            <a:cxnSpLocks noChangeShapeType="1"/>
            <a:stCxn id="257" idx="2"/>
            <a:endCxn id="26663" idx="0"/>
          </p:cNvCxnSpPr>
          <p:nvPr/>
        </p:nvCxnSpPr>
        <p:spPr bwMode="auto">
          <a:xfrm rot="5400000">
            <a:off x="1974722" y="3640009"/>
            <a:ext cx="487621" cy="347663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67" name="Elbow Connector 74"/>
          <p:cNvCxnSpPr>
            <a:cxnSpLocks noChangeShapeType="1"/>
            <a:stCxn id="26743" idx="2"/>
            <a:endCxn id="26738" idx="0"/>
          </p:cNvCxnSpPr>
          <p:nvPr/>
        </p:nvCxnSpPr>
        <p:spPr bwMode="auto">
          <a:xfrm rot="16200000" flipH="1">
            <a:off x="7652371" y="1954650"/>
            <a:ext cx="162361" cy="912311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CC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68" name="Elbow Connector 74"/>
          <p:cNvCxnSpPr>
            <a:cxnSpLocks noChangeShapeType="1"/>
            <a:stCxn id="26648" idx="2"/>
            <a:endCxn id="26669" idx="0"/>
          </p:cNvCxnSpPr>
          <p:nvPr/>
        </p:nvCxnSpPr>
        <p:spPr bwMode="auto">
          <a:xfrm rot="16200000" flipH="1">
            <a:off x="8382716" y="1071737"/>
            <a:ext cx="26916" cy="1328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66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69" name="TextBox 11"/>
          <p:cNvSpPr txBox="1">
            <a:spLocks noChangeArrowheads="1"/>
          </p:cNvSpPr>
          <p:nvPr/>
        </p:nvSpPr>
        <p:spPr bwMode="auto">
          <a:xfrm>
            <a:off x="7781926" y="1085859"/>
            <a:ext cx="1229824" cy="307777"/>
          </a:xfrm>
          <a:prstGeom prst="rect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cs typeface="Arial" pitchFamily="34" charset="0"/>
              </a:rPr>
              <a:t>Oil extraction</a:t>
            </a:r>
          </a:p>
        </p:txBody>
      </p:sp>
      <p:cxnSp>
        <p:nvCxnSpPr>
          <p:cNvPr id="26670" name="Elbow Connector 74"/>
          <p:cNvCxnSpPr>
            <a:cxnSpLocks noChangeShapeType="1"/>
            <a:stCxn id="26669" idx="2"/>
            <a:endCxn id="26739" idx="0"/>
          </p:cNvCxnSpPr>
          <p:nvPr/>
        </p:nvCxnSpPr>
        <p:spPr bwMode="auto">
          <a:xfrm rot="16200000" flipH="1">
            <a:off x="7944600" y="1845874"/>
            <a:ext cx="1098351" cy="193874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66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71" name="TextBox 139"/>
          <p:cNvSpPr txBox="1">
            <a:spLocks noChangeArrowheads="1"/>
          </p:cNvSpPr>
          <p:nvPr/>
        </p:nvSpPr>
        <p:spPr bwMode="auto">
          <a:xfrm>
            <a:off x="8189930" y="4042181"/>
            <a:ext cx="809625" cy="307777"/>
          </a:xfrm>
          <a:prstGeom prst="rect">
            <a:avLst/>
          </a:prstGeom>
          <a:solidFill>
            <a:srgbClr val="56842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HEFA</a:t>
            </a:r>
          </a:p>
        </p:txBody>
      </p:sp>
      <p:sp>
        <p:nvSpPr>
          <p:cNvPr id="26672" name="TextBox 139"/>
          <p:cNvSpPr txBox="1">
            <a:spLocks noChangeArrowheads="1"/>
          </p:cNvSpPr>
          <p:nvPr/>
        </p:nvSpPr>
        <p:spPr bwMode="auto">
          <a:xfrm>
            <a:off x="7421579" y="4043371"/>
            <a:ext cx="682625" cy="307777"/>
          </a:xfrm>
          <a:prstGeom prst="rect">
            <a:avLst/>
          </a:prstGeom>
          <a:solidFill>
            <a:srgbClr val="ADEA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CH</a:t>
            </a:r>
          </a:p>
        </p:txBody>
      </p:sp>
      <p:sp>
        <p:nvSpPr>
          <p:cNvPr id="26673" name="TextBox 8"/>
          <p:cNvSpPr txBox="1">
            <a:spLocks noChangeArrowheads="1"/>
          </p:cNvSpPr>
          <p:nvPr/>
        </p:nvSpPr>
        <p:spPr bwMode="auto">
          <a:xfrm>
            <a:off x="7064375" y="3069440"/>
            <a:ext cx="1392238" cy="461665"/>
          </a:xfrm>
          <a:prstGeom prst="rect">
            <a:avLst/>
          </a:prstGeom>
          <a:solidFill>
            <a:srgbClr val="ADEA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Catalytic Hydrothermolysis</a:t>
            </a:r>
          </a:p>
        </p:txBody>
      </p:sp>
      <p:cxnSp>
        <p:nvCxnSpPr>
          <p:cNvPr id="26674" name="Elbow Connector 74"/>
          <p:cNvCxnSpPr>
            <a:cxnSpLocks noChangeShapeType="1"/>
            <a:stCxn id="26738" idx="2"/>
            <a:endCxn id="26673" idx="0"/>
          </p:cNvCxnSpPr>
          <p:nvPr/>
        </p:nvCxnSpPr>
        <p:spPr bwMode="auto">
          <a:xfrm rot="5400000">
            <a:off x="7917207" y="2796940"/>
            <a:ext cx="115788" cy="429213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568424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75" name="Elbow Connector 74"/>
          <p:cNvCxnSpPr>
            <a:cxnSpLocks noChangeShapeType="1"/>
            <a:stCxn id="26739" idx="2"/>
            <a:endCxn id="26671" idx="0"/>
          </p:cNvCxnSpPr>
          <p:nvPr/>
        </p:nvCxnSpPr>
        <p:spPr bwMode="auto">
          <a:xfrm rot="16200000" flipH="1">
            <a:off x="8048463" y="3495900"/>
            <a:ext cx="1088529" cy="4031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568424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76" name="Elbow Connector 74"/>
          <p:cNvCxnSpPr>
            <a:cxnSpLocks noChangeShapeType="1"/>
            <a:stCxn id="26673" idx="2"/>
            <a:endCxn id="26672" idx="0"/>
          </p:cNvCxnSpPr>
          <p:nvPr/>
        </p:nvCxnSpPr>
        <p:spPr bwMode="auto">
          <a:xfrm rot="16200000" flipH="1">
            <a:off x="7505560" y="3786039"/>
            <a:ext cx="512266" cy="2398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88B8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9" name="AutoShape 53"/>
          <p:cNvSpPr>
            <a:spLocks noChangeArrowheads="1"/>
          </p:cNvSpPr>
          <p:nvPr/>
        </p:nvSpPr>
        <p:spPr bwMode="auto">
          <a:xfrm>
            <a:off x="8166117" y="4450558"/>
            <a:ext cx="866775" cy="354806"/>
          </a:xfrm>
          <a:prstGeom prst="wedgeRoundRectCallout">
            <a:avLst>
              <a:gd name="adj1" fmla="val -1747"/>
              <a:gd name="adj2" fmla="val -105547"/>
              <a:gd name="adj3" fmla="val 16667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FFFF00"/>
                </a:solidFill>
              </a:rPr>
              <a:t>Annex A2 July 2011</a:t>
            </a:r>
          </a:p>
        </p:txBody>
      </p:sp>
      <p:sp>
        <p:nvSpPr>
          <p:cNvPr id="300" name="AutoShape 53"/>
          <p:cNvSpPr>
            <a:spLocks noChangeArrowheads="1"/>
          </p:cNvSpPr>
          <p:nvPr/>
        </p:nvSpPr>
        <p:spPr bwMode="auto">
          <a:xfrm>
            <a:off x="7148530" y="4361268"/>
            <a:ext cx="866775" cy="177403"/>
          </a:xfrm>
          <a:prstGeom prst="wedgeRoundRectCallout">
            <a:avLst>
              <a:gd name="adj1" fmla="val -1747"/>
              <a:gd name="adj2" fmla="val -105547"/>
              <a:gd name="adj3" fmla="val 16667"/>
            </a:avLst>
          </a:prstGeom>
          <a:solidFill>
            <a:srgbClr val="009900"/>
          </a:solidFill>
          <a:ln>
            <a:noFill/>
          </a:ln>
          <a:effectLst/>
          <a:extLst/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FFFF00"/>
                </a:solidFill>
              </a:rPr>
              <a:t>ASTM TF</a:t>
            </a:r>
          </a:p>
        </p:txBody>
      </p:sp>
      <p:sp>
        <p:nvSpPr>
          <p:cNvPr id="26679" name="TextBox 140"/>
          <p:cNvSpPr txBox="1">
            <a:spLocks noChangeArrowheads="1"/>
          </p:cNvSpPr>
          <p:nvPr/>
        </p:nvSpPr>
        <p:spPr bwMode="auto">
          <a:xfrm>
            <a:off x="6646527" y="4014796"/>
            <a:ext cx="694421" cy="307777"/>
          </a:xfrm>
          <a:prstGeom prst="rect">
            <a:avLst/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DSHC</a:t>
            </a:r>
          </a:p>
        </p:txBody>
      </p:sp>
      <p:sp>
        <p:nvSpPr>
          <p:cNvPr id="26680" name="TextBox 142"/>
          <p:cNvSpPr txBox="1">
            <a:spLocks noChangeArrowheads="1"/>
          </p:cNvSpPr>
          <p:nvPr/>
        </p:nvSpPr>
        <p:spPr bwMode="auto">
          <a:xfrm>
            <a:off x="5811855" y="4031457"/>
            <a:ext cx="727075" cy="52322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SK, SAK</a:t>
            </a:r>
          </a:p>
        </p:txBody>
      </p:sp>
      <p:grpSp>
        <p:nvGrpSpPr>
          <p:cNvPr id="26681" name="Group 172"/>
          <p:cNvGrpSpPr>
            <a:grpSpLocks/>
          </p:cNvGrpSpPr>
          <p:nvPr/>
        </p:nvGrpSpPr>
        <p:grpSpPr bwMode="auto">
          <a:xfrm>
            <a:off x="6340474" y="1867961"/>
            <a:ext cx="1369286" cy="461665"/>
            <a:chOff x="6395022" y="2490829"/>
            <a:chExt cx="1370148" cy="615209"/>
          </a:xfrm>
        </p:grpSpPr>
        <p:sp>
          <p:nvSpPr>
            <p:cNvPr id="26740" name="TextBox 18"/>
            <p:cNvSpPr txBox="1">
              <a:spLocks noChangeArrowheads="1"/>
            </p:cNvSpPr>
            <p:nvPr/>
          </p:nvSpPr>
          <p:spPr bwMode="auto">
            <a:xfrm>
              <a:off x="6395022" y="2581923"/>
              <a:ext cx="1370148" cy="410140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Bio-processing</a:t>
              </a:r>
            </a:p>
          </p:txBody>
        </p:sp>
        <p:cxnSp>
          <p:nvCxnSpPr>
            <p:cNvPr id="26741" name="Elbow Connector 74"/>
            <p:cNvCxnSpPr>
              <a:cxnSpLocks noChangeShapeType="1"/>
              <a:stCxn id="26736" idx="2"/>
              <a:endCxn id="26740" idx="0"/>
            </p:cNvCxnSpPr>
            <p:nvPr/>
          </p:nvCxnSpPr>
          <p:spPr bwMode="auto">
            <a:xfrm rot="5400000" flipH="1" flipV="1">
              <a:off x="7016304" y="2623792"/>
              <a:ext cx="105661" cy="21924"/>
            </a:xfrm>
            <a:prstGeom prst="bentConnector5">
              <a:avLst>
                <a:gd name="adj1" fmla="val -288309"/>
                <a:gd name="adj2" fmla="val 4268156"/>
                <a:gd name="adj3" fmla="val 388309"/>
              </a:avLst>
            </a:prstGeom>
            <a:noFill/>
            <a:ln w="25400" algn="ctr">
              <a:solidFill>
                <a:srgbClr val="7979D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742" name="Rectangle 302"/>
            <p:cNvSpPr>
              <a:spLocks noChangeArrowheads="1"/>
            </p:cNvSpPr>
            <p:nvPr/>
          </p:nvSpPr>
          <p:spPr bwMode="auto">
            <a:xfrm>
              <a:off x="6647407" y="2490829"/>
              <a:ext cx="189706" cy="615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6743" name="Rectangle 303"/>
            <p:cNvSpPr>
              <a:spLocks noChangeArrowheads="1"/>
            </p:cNvSpPr>
            <p:nvPr/>
          </p:nvSpPr>
          <p:spPr bwMode="auto">
            <a:xfrm>
              <a:off x="7237680" y="2490829"/>
              <a:ext cx="189706" cy="615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6744" name="Rectangle 304"/>
            <p:cNvSpPr>
              <a:spLocks noChangeArrowheads="1"/>
            </p:cNvSpPr>
            <p:nvPr/>
          </p:nvSpPr>
          <p:spPr bwMode="auto">
            <a:xfrm>
              <a:off x="6952207" y="2490829"/>
              <a:ext cx="189706" cy="615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cxnSp>
        <p:nvCxnSpPr>
          <p:cNvPr id="26682" name="Elbow Connector 74"/>
          <p:cNvCxnSpPr>
            <a:cxnSpLocks noChangeShapeType="1"/>
            <a:stCxn id="26744" idx="2"/>
            <a:endCxn id="26679" idx="0"/>
          </p:cNvCxnSpPr>
          <p:nvPr/>
        </p:nvCxnSpPr>
        <p:spPr bwMode="auto">
          <a:xfrm rot="16200000" flipH="1">
            <a:off x="6150335" y="3171393"/>
            <a:ext cx="1685170" cy="1636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CC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83" name="Elbow Connector 74"/>
          <p:cNvCxnSpPr>
            <a:cxnSpLocks noChangeShapeType="1"/>
            <a:stCxn id="26735" idx="2"/>
            <a:endCxn id="26684" idx="0"/>
          </p:cNvCxnSpPr>
          <p:nvPr/>
        </p:nvCxnSpPr>
        <p:spPr bwMode="auto">
          <a:xfrm rot="5400000">
            <a:off x="5870210" y="2294417"/>
            <a:ext cx="955166" cy="344834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7979D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84" name="TextBox 18"/>
          <p:cNvSpPr txBox="1">
            <a:spLocks noChangeArrowheads="1"/>
          </p:cNvSpPr>
          <p:nvPr/>
        </p:nvSpPr>
        <p:spPr bwMode="auto">
          <a:xfrm>
            <a:off x="5650232" y="2944417"/>
            <a:ext cx="1050288" cy="52322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Thermo-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processing</a:t>
            </a:r>
          </a:p>
        </p:txBody>
      </p:sp>
      <p:sp>
        <p:nvSpPr>
          <p:cNvPr id="296" name="TextBox 8"/>
          <p:cNvSpPr txBox="1">
            <a:spLocks noChangeArrowheads="1"/>
          </p:cNvSpPr>
          <p:nvPr/>
        </p:nvSpPr>
        <p:spPr bwMode="auto">
          <a:xfrm>
            <a:off x="8191272" y="3563541"/>
            <a:ext cx="838691" cy="4154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 smtClean="0">
                <a:solidFill>
                  <a:srgbClr val="000000"/>
                </a:solidFill>
              </a:rPr>
              <a:t>Hydro-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 smtClean="0">
                <a:solidFill>
                  <a:srgbClr val="000000"/>
                </a:solidFill>
              </a:rPr>
              <a:t>processing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12" name="TextBox 8"/>
          <p:cNvSpPr txBox="1">
            <a:spLocks noChangeArrowheads="1"/>
          </p:cNvSpPr>
          <p:nvPr/>
        </p:nvSpPr>
        <p:spPr bwMode="auto">
          <a:xfrm>
            <a:off x="4932928" y="3544491"/>
            <a:ext cx="838691" cy="4154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 smtClean="0">
                <a:solidFill>
                  <a:srgbClr val="000000"/>
                </a:solidFill>
              </a:rPr>
              <a:t>Hydro-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 smtClean="0">
                <a:solidFill>
                  <a:srgbClr val="000000"/>
                </a:solidFill>
              </a:rPr>
              <a:t>processing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13" name="TextBox 8"/>
          <p:cNvSpPr txBox="1">
            <a:spLocks noChangeArrowheads="1"/>
          </p:cNvSpPr>
          <p:nvPr/>
        </p:nvSpPr>
        <p:spPr bwMode="auto">
          <a:xfrm>
            <a:off x="1827213" y="3531394"/>
            <a:ext cx="1130300" cy="4154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 smtClean="0">
                <a:solidFill>
                  <a:srgbClr val="000000"/>
                </a:solidFill>
              </a:rPr>
              <a:t>Hydro-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 smtClean="0">
                <a:solidFill>
                  <a:srgbClr val="000000"/>
                </a:solidFill>
              </a:rPr>
              <a:t>processing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6688" name="TextBox 18"/>
          <p:cNvSpPr txBox="1">
            <a:spLocks noChangeArrowheads="1"/>
          </p:cNvSpPr>
          <p:nvPr/>
        </p:nvSpPr>
        <p:spPr bwMode="auto">
          <a:xfrm>
            <a:off x="3038794" y="3076575"/>
            <a:ext cx="1050288" cy="52322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</a:rPr>
              <a:t>Thermo-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</a:rPr>
              <a:t>processing</a:t>
            </a:r>
          </a:p>
        </p:txBody>
      </p:sp>
      <p:sp>
        <p:nvSpPr>
          <p:cNvPr id="26689" name="TextBox 18"/>
          <p:cNvSpPr txBox="1">
            <a:spLocks noChangeArrowheads="1"/>
          </p:cNvSpPr>
          <p:nvPr/>
        </p:nvSpPr>
        <p:spPr bwMode="auto">
          <a:xfrm>
            <a:off x="4178619" y="3076575"/>
            <a:ext cx="1050288" cy="523220"/>
          </a:xfrm>
          <a:prstGeom prst="rect">
            <a:avLst/>
          </a:prstGeom>
          <a:solidFill>
            <a:srgbClr val="BCCCB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Thermo-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processing</a:t>
            </a:r>
          </a:p>
        </p:txBody>
      </p:sp>
      <p:grpSp>
        <p:nvGrpSpPr>
          <p:cNvPr id="26690" name="Group 177"/>
          <p:cNvGrpSpPr>
            <a:grpSpLocks/>
          </p:cNvGrpSpPr>
          <p:nvPr/>
        </p:nvGrpSpPr>
        <p:grpSpPr bwMode="auto">
          <a:xfrm>
            <a:off x="7931158" y="2491987"/>
            <a:ext cx="881063" cy="461665"/>
            <a:chOff x="8153400" y="3322748"/>
            <a:chExt cx="881791" cy="614037"/>
          </a:xfrm>
        </p:grpSpPr>
        <p:sp>
          <p:nvSpPr>
            <p:cNvPr id="183" name="Oval 182"/>
            <p:cNvSpPr/>
            <p:nvPr/>
          </p:nvSpPr>
          <p:spPr bwMode="auto">
            <a:xfrm>
              <a:off x="8153400" y="3329082"/>
              <a:ext cx="881791" cy="315135"/>
            </a:xfrm>
            <a:prstGeom prst="ellipse">
              <a:avLst/>
            </a:prstGeom>
            <a:solidFill>
              <a:srgbClr val="56842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i="1" dirty="0">
                  <a:solidFill>
                    <a:srgbClr val="FFFFFF"/>
                  </a:solidFill>
                </a:rPr>
                <a:t>lipids</a:t>
              </a:r>
            </a:p>
          </p:txBody>
        </p:sp>
        <p:sp>
          <p:nvSpPr>
            <p:cNvPr id="26738" name="Rectangle 315"/>
            <p:cNvSpPr>
              <a:spLocks noChangeArrowheads="1"/>
            </p:cNvSpPr>
            <p:nvPr/>
          </p:nvSpPr>
          <p:spPr bwMode="auto">
            <a:xfrm>
              <a:off x="8326138" y="3322748"/>
              <a:ext cx="172049" cy="61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6739" name="Rectangle 316"/>
            <p:cNvSpPr>
              <a:spLocks noChangeArrowheads="1"/>
            </p:cNvSpPr>
            <p:nvPr/>
          </p:nvSpPr>
          <p:spPr bwMode="auto">
            <a:xfrm>
              <a:off x="8718647" y="3322748"/>
              <a:ext cx="189704" cy="61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6691" name="Group 171"/>
          <p:cNvGrpSpPr>
            <a:grpSpLocks/>
          </p:cNvGrpSpPr>
          <p:nvPr/>
        </p:nvGrpSpPr>
        <p:grpSpPr bwMode="auto">
          <a:xfrm>
            <a:off x="6316663" y="1527587"/>
            <a:ext cx="881062" cy="488023"/>
            <a:chOff x="6477000" y="2036803"/>
            <a:chExt cx="881791" cy="651147"/>
          </a:xfrm>
        </p:grpSpPr>
        <p:sp>
          <p:nvSpPr>
            <p:cNvPr id="128" name="Oval 127"/>
            <p:cNvSpPr/>
            <p:nvPr/>
          </p:nvSpPr>
          <p:spPr bwMode="auto">
            <a:xfrm>
              <a:off x="6477000" y="2046335"/>
              <a:ext cx="881791" cy="316132"/>
            </a:xfrm>
            <a:prstGeom prst="ellipse">
              <a:avLst/>
            </a:prstGeom>
            <a:solidFill>
              <a:srgbClr val="7979D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i="1" dirty="0">
                  <a:solidFill>
                    <a:srgbClr val="FFFFFF"/>
                  </a:solidFill>
                </a:rPr>
                <a:t>sugars</a:t>
              </a:r>
            </a:p>
          </p:txBody>
        </p:sp>
        <p:sp>
          <p:nvSpPr>
            <p:cNvPr id="26735" name="Rectangle 317"/>
            <p:cNvSpPr>
              <a:spLocks noChangeArrowheads="1"/>
            </p:cNvSpPr>
            <p:nvPr/>
          </p:nvSpPr>
          <p:spPr bwMode="auto">
            <a:xfrm>
              <a:off x="6594690" y="2036803"/>
              <a:ext cx="172049" cy="615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6736" name="Rectangle 318"/>
            <p:cNvSpPr>
              <a:spLocks noChangeArrowheads="1"/>
            </p:cNvSpPr>
            <p:nvPr/>
          </p:nvSpPr>
          <p:spPr bwMode="auto">
            <a:xfrm>
              <a:off x="7069260" y="2071971"/>
              <a:ext cx="189704" cy="615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cxnSp>
        <p:nvCxnSpPr>
          <p:cNvPr id="26692" name="Elbow Connector 74"/>
          <p:cNvCxnSpPr>
            <a:cxnSpLocks noChangeShapeType="1"/>
            <a:stCxn id="26731" idx="2"/>
            <a:endCxn id="183" idx="0"/>
          </p:cNvCxnSpPr>
          <p:nvPr/>
        </p:nvCxnSpPr>
        <p:spPr bwMode="auto">
          <a:xfrm rot="16200000" flipH="1">
            <a:off x="5031648" y="-843294"/>
            <a:ext cx="391195" cy="6288889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00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93" name="Elbow Connector 74"/>
          <p:cNvCxnSpPr>
            <a:cxnSpLocks noChangeShapeType="1"/>
            <a:stCxn id="26629" idx="2"/>
            <a:endCxn id="26733" idx="0"/>
          </p:cNvCxnSpPr>
          <p:nvPr/>
        </p:nvCxnSpPr>
        <p:spPr bwMode="auto">
          <a:xfrm rot="16200000" flipH="1">
            <a:off x="1223100" y="884447"/>
            <a:ext cx="706128" cy="702812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66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94" name="Elbow Connector 74"/>
          <p:cNvCxnSpPr>
            <a:cxnSpLocks noChangeShapeType="1"/>
            <a:stCxn id="26629" idx="2"/>
            <a:endCxn id="26630" idx="0"/>
          </p:cNvCxnSpPr>
          <p:nvPr/>
        </p:nvCxnSpPr>
        <p:spPr bwMode="auto">
          <a:xfrm rot="5400000">
            <a:off x="838668" y="1047423"/>
            <a:ext cx="550724" cy="221457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66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6695" name="Group 179"/>
          <p:cNvGrpSpPr>
            <a:grpSpLocks/>
          </p:cNvGrpSpPr>
          <p:nvPr/>
        </p:nvGrpSpPr>
        <p:grpSpPr bwMode="auto">
          <a:xfrm>
            <a:off x="1557657" y="1582334"/>
            <a:ext cx="1050288" cy="523220"/>
            <a:chOff x="1358962" y="1652629"/>
            <a:chExt cx="1049651" cy="696755"/>
          </a:xfrm>
        </p:grpSpPr>
        <p:sp>
          <p:nvSpPr>
            <p:cNvPr id="26731" name="TextBox 9"/>
            <p:cNvSpPr txBox="1">
              <a:spLocks noChangeArrowheads="1"/>
            </p:cNvSpPr>
            <p:nvPr/>
          </p:nvSpPr>
          <p:spPr bwMode="auto">
            <a:xfrm>
              <a:off x="1358962" y="1652629"/>
              <a:ext cx="1049651" cy="69675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FFFFFF"/>
                  </a:solidFill>
                </a:rPr>
                <a:t>Bio-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FFFFFF"/>
                  </a:solidFill>
                </a:rPr>
                <a:t>processing</a:t>
              </a:r>
            </a:p>
          </p:txBody>
        </p:sp>
        <p:sp>
          <p:nvSpPr>
            <p:cNvPr id="26732" name="Rectangle 337"/>
            <p:cNvSpPr>
              <a:spLocks noChangeArrowheads="1"/>
            </p:cNvSpPr>
            <p:nvPr/>
          </p:nvSpPr>
          <p:spPr bwMode="auto">
            <a:xfrm>
              <a:off x="1938597" y="1661395"/>
              <a:ext cx="189706" cy="614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6733" name="Rectangle 338"/>
            <p:cNvSpPr>
              <a:spLocks noChangeArrowheads="1"/>
            </p:cNvSpPr>
            <p:nvPr/>
          </p:nvSpPr>
          <p:spPr bwMode="auto">
            <a:xfrm>
              <a:off x="1633797" y="1661395"/>
              <a:ext cx="189706" cy="614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43" name="AutoShape 53"/>
          <p:cNvSpPr>
            <a:spLocks noChangeArrowheads="1"/>
          </p:cNvSpPr>
          <p:nvPr/>
        </p:nvSpPr>
        <p:spPr bwMode="auto">
          <a:xfrm>
            <a:off x="2249505" y="4610109"/>
            <a:ext cx="866775" cy="355997"/>
          </a:xfrm>
          <a:prstGeom prst="wedgeRoundRectCallout">
            <a:avLst>
              <a:gd name="adj1" fmla="val -1747"/>
              <a:gd name="adj2" fmla="val -105547"/>
              <a:gd name="adj3" fmla="val 16667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FFFF00"/>
                </a:solidFill>
              </a:rPr>
              <a:t>Annex A1 Sept 2009</a:t>
            </a:r>
          </a:p>
        </p:txBody>
      </p:sp>
      <p:sp>
        <p:nvSpPr>
          <p:cNvPr id="344" name="AutoShape 53"/>
          <p:cNvSpPr>
            <a:spLocks noChangeArrowheads="1"/>
          </p:cNvSpPr>
          <p:nvPr/>
        </p:nvSpPr>
        <p:spPr bwMode="auto">
          <a:xfrm>
            <a:off x="1393825" y="4610109"/>
            <a:ext cx="806450" cy="355997"/>
          </a:xfrm>
          <a:prstGeom prst="wedgeRoundRectCallout">
            <a:avLst>
              <a:gd name="adj1" fmla="val -1747"/>
              <a:gd name="adj2" fmla="val -105547"/>
              <a:gd name="adj3" fmla="val 16667"/>
            </a:avLst>
          </a:prstGeom>
          <a:solidFill>
            <a:srgbClr val="009900"/>
          </a:solidFill>
          <a:ln>
            <a:noFill/>
          </a:ln>
          <a:effectLst/>
          <a:extLst/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FFFF00"/>
                </a:solidFill>
              </a:rPr>
              <a:t>ASTM TF &amp; Report</a:t>
            </a:r>
          </a:p>
        </p:txBody>
      </p:sp>
      <p:sp>
        <p:nvSpPr>
          <p:cNvPr id="345" name="AutoShape 53"/>
          <p:cNvSpPr>
            <a:spLocks noChangeArrowheads="1"/>
          </p:cNvSpPr>
          <p:nvPr/>
        </p:nvSpPr>
        <p:spPr bwMode="auto">
          <a:xfrm>
            <a:off x="4852988" y="4587486"/>
            <a:ext cx="900112" cy="355997"/>
          </a:xfrm>
          <a:prstGeom prst="wedgeRoundRectCallout">
            <a:avLst>
              <a:gd name="adj1" fmla="val -5344"/>
              <a:gd name="adj2" fmla="val -146524"/>
              <a:gd name="adj3" fmla="val 16667"/>
            </a:avLst>
          </a:prstGeom>
          <a:solidFill>
            <a:srgbClr val="009900"/>
          </a:solidFill>
          <a:ln>
            <a:noFill/>
          </a:ln>
          <a:effectLst/>
          <a:extLst/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FFFF00"/>
                </a:solidFill>
              </a:rPr>
              <a:t>ASTM TF &amp; Report </a:t>
            </a:r>
          </a:p>
        </p:txBody>
      </p:sp>
      <p:sp>
        <p:nvSpPr>
          <p:cNvPr id="347" name="AutoShape 53"/>
          <p:cNvSpPr>
            <a:spLocks noChangeArrowheads="1"/>
          </p:cNvSpPr>
          <p:nvPr/>
        </p:nvSpPr>
        <p:spPr bwMode="auto">
          <a:xfrm>
            <a:off x="5830888" y="4531519"/>
            <a:ext cx="900112" cy="185738"/>
          </a:xfrm>
          <a:prstGeom prst="wedgeRoundRectCallout">
            <a:avLst>
              <a:gd name="adj1" fmla="val -2646"/>
              <a:gd name="adj2" fmla="val -126036"/>
              <a:gd name="adj3" fmla="val 16667"/>
            </a:avLst>
          </a:prstGeom>
          <a:solidFill>
            <a:srgbClr val="009900"/>
          </a:solidFill>
          <a:ln>
            <a:noFill/>
          </a:ln>
          <a:effectLst/>
          <a:extLst/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FFFF00"/>
                </a:solidFill>
              </a:rPr>
              <a:t>ASTM TF</a:t>
            </a:r>
          </a:p>
        </p:txBody>
      </p:sp>
      <p:sp>
        <p:nvSpPr>
          <p:cNvPr id="348" name="AutoShape 53"/>
          <p:cNvSpPr>
            <a:spLocks noChangeArrowheads="1"/>
          </p:cNvSpPr>
          <p:nvPr/>
        </p:nvSpPr>
        <p:spPr bwMode="auto">
          <a:xfrm>
            <a:off x="6335728" y="4764890"/>
            <a:ext cx="898525" cy="355997"/>
          </a:xfrm>
          <a:prstGeom prst="wedgeRoundRectCallout">
            <a:avLst>
              <a:gd name="adj1" fmla="val 14443"/>
              <a:gd name="adj2" fmla="val -207990"/>
              <a:gd name="adj3" fmla="val 16667"/>
            </a:avLst>
          </a:prstGeom>
          <a:solidFill>
            <a:srgbClr val="009900"/>
          </a:solidFill>
          <a:ln>
            <a:noFill/>
          </a:ln>
          <a:effectLst/>
          <a:extLst/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FFFF00"/>
                </a:solidFill>
              </a:rPr>
              <a:t>ASTM TF &amp; Report </a:t>
            </a:r>
          </a:p>
        </p:txBody>
      </p:sp>
      <p:sp>
        <p:nvSpPr>
          <p:cNvPr id="349" name="AutoShape 53"/>
          <p:cNvSpPr>
            <a:spLocks noChangeArrowheads="1"/>
          </p:cNvSpPr>
          <p:nvPr/>
        </p:nvSpPr>
        <p:spPr bwMode="auto">
          <a:xfrm>
            <a:off x="4005263" y="4607719"/>
            <a:ext cx="806450" cy="354806"/>
          </a:xfrm>
          <a:prstGeom prst="wedgeRoundRectCallout">
            <a:avLst>
              <a:gd name="adj1" fmla="val -1747"/>
              <a:gd name="adj2" fmla="val -105547"/>
              <a:gd name="adj3" fmla="val 16667"/>
            </a:avLst>
          </a:prstGeom>
          <a:solidFill>
            <a:srgbClr val="009900"/>
          </a:solidFill>
          <a:ln>
            <a:noFill/>
          </a:ln>
          <a:effectLst/>
          <a:extLst/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FFFF00"/>
                </a:solidFill>
              </a:rPr>
              <a:t>ASTM TF &amp; Report</a:t>
            </a:r>
          </a:p>
        </p:txBody>
      </p:sp>
      <p:sp>
        <p:nvSpPr>
          <p:cNvPr id="350" name="AutoShape 53"/>
          <p:cNvSpPr>
            <a:spLocks noChangeArrowheads="1"/>
          </p:cNvSpPr>
          <p:nvPr/>
        </p:nvSpPr>
        <p:spPr bwMode="auto">
          <a:xfrm>
            <a:off x="3135330" y="4530328"/>
            <a:ext cx="839787" cy="185738"/>
          </a:xfrm>
          <a:prstGeom prst="wedgeRoundRectCallout">
            <a:avLst>
              <a:gd name="adj1" fmla="val -2646"/>
              <a:gd name="adj2" fmla="val -126036"/>
              <a:gd name="adj3" fmla="val 16667"/>
            </a:avLst>
          </a:prstGeom>
          <a:solidFill>
            <a:srgbClr val="009900"/>
          </a:solidFill>
          <a:ln>
            <a:noFill/>
          </a:ln>
          <a:effectLst/>
          <a:extLst/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FFFF00"/>
                </a:solidFill>
              </a:rPr>
              <a:t>ASTM TF</a:t>
            </a:r>
          </a:p>
        </p:txBody>
      </p:sp>
      <p:sp>
        <p:nvSpPr>
          <p:cNvPr id="26703" name="TextBox 144"/>
          <p:cNvSpPr txBox="1">
            <a:spLocks noChangeArrowheads="1"/>
          </p:cNvSpPr>
          <p:nvPr/>
        </p:nvSpPr>
        <p:spPr bwMode="auto">
          <a:xfrm>
            <a:off x="446088" y="4050506"/>
            <a:ext cx="550862" cy="52322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Jet Fuel</a:t>
            </a:r>
          </a:p>
        </p:txBody>
      </p:sp>
      <p:grpSp>
        <p:nvGrpSpPr>
          <p:cNvPr id="26704" name="Group 159"/>
          <p:cNvGrpSpPr>
            <a:grpSpLocks/>
          </p:cNvGrpSpPr>
          <p:nvPr/>
        </p:nvGrpSpPr>
        <p:grpSpPr bwMode="auto">
          <a:xfrm>
            <a:off x="5216526" y="1064418"/>
            <a:ext cx="1418978" cy="465391"/>
            <a:chOff x="5133975" y="1419057"/>
            <a:chExt cx="1418978" cy="620775"/>
          </a:xfrm>
        </p:grpSpPr>
        <p:sp>
          <p:nvSpPr>
            <p:cNvPr id="26728" name="TextBox 11"/>
            <p:cNvSpPr txBox="1">
              <a:spLocks noChangeArrowheads="1"/>
            </p:cNvSpPr>
            <p:nvPr/>
          </p:nvSpPr>
          <p:spPr bwMode="auto">
            <a:xfrm>
              <a:off x="5133975" y="1419057"/>
              <a:ext cx="1418978" cy="410537"/>
            </a:xfrm>
            <a:prstGeom prst="rect">
              <a:avLst/>
            </a:prstGeom>
            <a:solidFill>
              <a:srgbClr val="00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FFFFFF"/>
                  </a:solidFill>
                  <a:cs typeface="Arial" pitchFamily="34" charset="0"/>
                </a:rPr>
                <a:t>saccharification</a:t>
              </a:r>
            </a:p>
          </p:txBody>
        </p:sp>
        <p:sp>
          <p:nvSpPr>
            <p:cNvPr id="26729" name="Rectangle 352"/>
            <p:cNvSpPr>
              <a:spLocks noChangeArrowheads="1"/>
            </p:cNvSpPr>
            <p:nvPr/>
          </p:nvSpPr>
          <p:spPr bwMode="auto">
            <a:xfrm>
              <a:off x="5556839" y="1424028"/>
              <a:ext cx="189706" cy="615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6730" name="Rectangle 353"/>
            <p:cNvSpPr>
              <a:spLocks noChangeArrowheads="1"/>
            </p:cNvSpPr>
            <p:nvPr/>
          </p:nvSpPr>
          <p:spPr bwMode="auto">
            <a:xfrm>
              <a:off x="5949348" y="1420013"/>
              <a:ext cx="189706" cy="615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cxnSp>
        <p:nvCxnSpPr>
          <p:cNvPr id="26705" name="Elbow Connector 74"/>
          <p:cNvCxnSpPr>
            <a:cxnSpLocks noChangeShapeType="1"/>
            <a:stCxn id="26633" idx="2"/>
            <a:endCxn id="26729" idx="0"/>
          </p:cNvCxnSpPr>
          <p:nvPr/>
        </p:nvCxnSpPr>
        <p:spPr bwMode="auto">
          <a:xfrm rot="16200000" flipH="1">
            <a:off x="4933842" y="267744"/>
            <a:ext cx="202024" cy="1398778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A5002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706" name="Elbow Connector 74"/>
          <p:cNvCxnSpPr>
            <a:cxnSpLocks noChangeShapeType="1"/>
            <a:stCxn id="26630" idx="2"/>
            <a:endCxn id="26703" idx="0"/>
          </p:cNvCxnSpPr>
          <p:nvPr/>
        </p:nvCxnSpPr>
        <p:spPr bwMode="auto">
          <a:xfrm rot="5400000">
            <a:off x="-76754" y="2970450"/>
            <a:ext cx="1878329" cy="281782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707" name="Elbow Connector 74"/>
          <p:cNvCxnSpPr>
            <a:cxnSpLocks noChangeShapeType="1"/>
            <a:stCxn id="26684" idx="2"/>
            <a:endCxn id="26680" idx="0"/>
          </p:cNvCxnSpPr>
          <p:nvPr/>
        </p:nvCxnSpPr>
        <p:spPr bwMode="auto">
          <a:xfrm rot="16200000" flipH="1">
            <a:off x="5893474" y="3749538"/>
            <a:ext cx="563820" cy="17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568424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6708" name="Group 212"/>
          <p:cNvGrpSpPr>
            <a:grpSpLocks/>
          </p:cNvGrpSpPr>
          <p:nvPr/>
        </p:nvGrpSpPr>
        <p:grpSpPr bwMode="auto">
          <a:xfrm>
            <a:off x="2711452" y="2438411"/>
            <a:ext cx="881063" cy="461988"/>
            <a:chOff x="2394809" y="3321780"/>
            <a:chExt cx="881791" cy="615374"/>
          </a:xfrm>
        </p:grpSpPr>
        <p:sp>
          <p:nvSpPr>
            <p:cNvPr id="27" name="Oval 26"/>
            <p:cNvSpPr/>
            <p:nvPr/>
          </p:nvSpPr>
          <p:spPr bwMode="auto">
            <a:xfrm>
              <a:off x="2394809" y="3321780"/>
              <a:ext cx="881791" cy="315600"/>
            </a:xfrm>
            <a:prstGeom prst="ellipse">
              <a:avLst/>
            </a:prstGeom>
            <a:solidFill>
              <a:srgbClr val="5F5F5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i="1" dirty="0">
                  <a:solidFill>
                    <a:srgbClr val="FFFFFF"/>
                  </a:solidFill>
                </a:rPr>
                <a:t>syngas</a:t>
              </a:r>
            </a:p>
          </p:txBody>
        </p:sp>
        <p:sp>
          <p:nvSpPr>
            <p:cNvPr id="26726" name="Rectangle 399"/>
            <p:cNvSpPr>
              <a:spLocks noChangeArrowheads="1"/>
            </p:cNvSpPr>
            <p:nvPr/>
          </p:nvSpPr>
          <p:spPr bwMode="auto">
            <a:xfrm>
              <a:off x="2562323" y="3322210"/>
              <a:ext cx="172049" cy="6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6727" name="Rectangle 400"/>
            <p:cNvSpPr>
              <a:spLocks noChangeArrowheads="1"/>
            </p:cNvSpPr>
            <p:nvPr/>
          </p:nvSpPr>
          <p:spPr bwMode="auto">
            <a:xfrm>
              <a:off x="2954832" y="3322210"/>
              <a:ext cx="189704" cy="6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cxnSp>
        <p:nvCxnSpPr>
          <p:cNvPr id="26709" name="Elbow Connector 74"/>
          <p:cNvCxnSpPr>
            <a:cxnSpLocks noChangeShapeType="1"/>
            <a:stCxn id="26688" idx="2"/>
            <a:endCxn id="26651" idx="0"/>
          </p:cNvCxnSpPr>
          <p:nvPr/>
        </p:nvCxnSpPr>
        <p:spPr bwMode="auto">
          <a:xfrm rot="5400000">
            <a:off x="3348107" y="3815626"/>
            <a:ext cx="431662" cy="12700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CC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710" name="Elbow Connector 74"/>
          <p:cNvCxnSpPr>
            <a:cxnSpLocks noChangeShapeType="1"/>
            <a:endCxn id="26689" idx="0"/>
          </p:cNvCxnSpPr>
          <p:nvPr/>
        </p:nvCxnSpPr>
        <p:spPr bwMode="auto">
          <a:xfrm rot="16200000" flipH="1">
            <a:off x="4421982" y="2794793"/>
            <a:ext cx="333375" cy="230187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A5002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711" name="TextBox 358"/>
          <p:cNvSpPr txBox="1">
            <a:spLocks noChangeArrowheads="1"/>
          </p:cNvSpPr>
          <p:nvPr/>
        </p:nvSpPr>
        <p:spPr bwMode="auto">
          <a:xfrm>
            <a:off x="838217" y="4913718"/>
            <a:ext cx="31678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Draft – Subject to Revision – Oct 22 2013</a:t>
            </a:r>
          </a:p>
        </p:txBody>
      </p:sp>
      <p:grpSp>
        <p:nvGrpSpPr>
          <p:cNvPr id="26712" name="Group 119"/>
          <p:cNvGrpSpPr>
            <a:grpSpLocks/>
          </p:cNvGrpSpPr>
          <p:nvPr/>
        </p:nvGrpSpPr>
        <p:grpSpPr bwMode="auto">
          <a:xfrm>
            <a:off x="1070339" y="3521869"/>
            <a:ext cx="551753" cy="1051456"/>
            <a:chOff x="1589569" y="1661395"/>
            <a:chExt cx="551058" cy="1403003"/>
          </a:xfrm>
        </p:grpSpPr>
        <p:sp>
          <p:nvSpPr>
            <p:cNvPr id="26722" name="TextBox 9"/>
            <p:cNvSpPr txBox="1">
              <a:spLocks noChangeArrowheads="1"/>
            </p:cNvSpPr>
            <p:nvPr/>
          </p:nvSpPr>
          <p:spPr bwMode="auto">
            <a:xfrm>
              <a:off x="1589569" y="2366243"/>
              <a:ext cx="551058" cy="69815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FFFFFF"/>
                  </a:solidFill>
                </a:rPr>
                <a:t>Jet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FFFFFF"/>
                  </a:solidFill>
                </a:rPr>
                <a:t>Fuel</a:t>
              </a:r>
            </a:p>
          </p:txBody>
        </p:sp>
        <p:sp>
          <p:nvSpPr>
            <p:cNvPr id="26723" name="Rectangle 121"/>
            <p:cNvSpPr>
              <a:spLocks noChangeArrowheads="1"/>
            </p:cNvSpPr>
            <p:nvPr/>
          </p:nvSpPr>
          <p:spPr bwMode="auto">
            <a:xfrm>
              <a:off x="1938597" y="1661395"/>
              <a:ext cx="189706" cy="616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6724" name="Rectangle 122"/>
            <p:cNvSpPr>
              <a:spLocks noChangeArrowheads="1"/>
            </p:cNvSpPr>
            <p:nvPr/>
          </p:nvSpPr>
          <p:spPr bwMode="auto">
            <a:xfrm>
              <a:off x="1633797" y="1661395"/>
              <a:ext cx="189706" cy="616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cxnSp>
        <p:nvCxnSpPr>
          <p:cNvPr id="26713" name="Elbow Connector 74"/>
          <p:cNvCxnSpPr>
            <a:cxnSpLocks noChangeShapeType="1"/>
            <a:stCxn id="26731" idx="2"/>
            <a:endCxn id="26722" idx="0"/>
          </p:cNvCxnSpPr>
          <p:nvPr/>
        </p:nvCxnSpPr>
        <p:spPr bwMode="auto">
          <a:xfrm rot="5400000">
            <a:off x="742234" y="2709537"/>
            <a:ext cx="1944551" cy="736585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00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24"/>
          <p:cNvSpPr txBox="1"/>
          <p:nvPr/>
        </p:nvSpPr>
        <p:spPr bwMode="auto">
          <a:xfrm rot="16200000">
            <a:off x="-242556" y="416935"/>
            <a:ext cx="883575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Resource</a:t>
            </a:r>
          </a:p>
        </p:txBody>
      </p:sp>
      <p:sp>
        <p:nvSpPr>
          <p:cNvPr id="147" name="TextBox 146"/>
          <p:cNvSpPr txBox="1"/>
          <p:nvPr/>
        </p:nvSpPr>
        <p:spPr bwMode="auto">
          <a:xfrm rot="16200000">
            <a:off x="-193640" y="1224775"/>
            <a:ext cx="780983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Process</a:t>
            </a:r>
          </a:p>
        </p:txBody>
      </p:sp>
      <p:sp>
        <p:nvSpPr>
          <p:cNvPr id="149" name="TextBox 148"/>
          <p:cNvSpPr txBox="1"/>
          <p:nvPr/>
        </p:nvSpPr>
        <p:spPr bwMode="auto">
          <a:xfrm rot="16200000">
            <a:off x="-373971" y="2393373"/>
            <a:ext cx="1141659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Intermediate </a:t>
            </a:r>
          </a:p>
        </p:txBody>
      </p:sp>
      <p:sp>
        <p:nvSpPr>
          <p:cNvPr id="150" name="TextBox 149"/>
          <p:cNvSpPr txBox="1"/>
          <p:nvPr/>
        </p:nvSpPr>
        <p:spPr bwMode="auto">
          <a:xfrm rot="16200000">
            <a:off x="-191259" y="3246456"/>
            <a:ext cx="780983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Process</a:t>
            </a:r>
          </a:p>
        </p:txBody>
      </p:sp>
      <p:sp>
        <p:nvSpPr>
          <p:cNvPr id="151" name="TextBox 150"/>
          <p:cNvSpPr txBox="1"/>
          <p:nvPr/>
        </p:nvSpPr>
        <p:spPr bwMode="auto">
          <a:xfrm rot="16200000">
            <a:off x="-186419" y="4104301"/>
            <a:ext cx="766557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Product</a:t>
            </a:r>
          </a:p>
        </p:txBody>
      </p:sp>
      <p:sp>
        <p:nvSpPr>
          <p:cNvPr id="100" name="Down Arrow 99"/>
          <p:cNvSpPr/>
          <p:nvPr/>
        </p:nvSpPr>
        <p:spPr bwMode="auto">
          <a:xfrm>
            <a:off x="4763" y="873931"/>
            <a:ext cx="392112" cy="555427"/>
          </a:xfrm>
          <a:prstGeom prst="downArrow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 bwMode="auto">
          <a:xfrm rot="16200000">
            <a:off x="-104136" y="4579896"/>
            <a:ext cx="654346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ASTM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Status</a:t>
            </a:r>
          </a:p>
        </p:txBody>
      </p:sp>
      <p:sp>
        <p:nvSpPr>
          <p:cNvPr id="26721" name="TextBox 2"/>
          <p:cNvSpPr txBox="1">
            <a:spLocks noChangeArrowheads="1"/>
          </p:cNvSpPr>
          <p:nvPr/>
        </p:nvSpPr>
        <p:spPr bwMode="auto">
          <a:xfrm>
            <a:off x="622317" y="20250"/>
            <a:ext cx="6861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2060"/>
                </a:solidFill>
              </a:rPr>
              <a:t>Alternative Jet Fuel Pathways &amp; Status</a:t>
            </a:r>
          </a:p>
        </p:txBody>
      </p:sp>
    </p:spTree>
    <p:extLst>
      <p:ext uri="{BB962C8B-B14F-4D97-AF65-F5344CB8AC3E}">
        <p14:creationId xmlns:p14="http://schemas.microsoft.com/office/powerpoint/2010/main" val="29553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animBg="1"/>
      <p:bldP spid="300" grpId="0" animBg="1"/>
      <p:bldP spid="343" grpId="0" animBg="1"/>
      <p:bldP spid="344" grpId="0" animBg="1"/>
      <p:bldP spid="345" grpId="0" animBg="1"/>
      <p:bldP spid="347" grpId="0" animBg="1"/>
      <p:bldP spid="348" grpId="0" animBg="1"/>
      <p:bldP spid="349" grpId="0" animBg="1"/>
      <p:bldP spid="350" grpId="0" animBg="1"/>
      <p:bldP spid="25" grpId="0"/>
      <p:bldP spid="147" grpId="0"/>
      <p:bldP spid="149" grpId="0"/>
      <p:bldP spid="150" grpId="0"/>
      <p:bldP spid="151" grpId="0"/>
      <p:bldP spid="1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Current FAA Alternative Jet Fuel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Testing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Material compatibility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Certification / Qualification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Emissions measurements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Analysis </a:t>
            </a:r>
            <a:endParaRPr lang="en-US" dirty="0"/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/>
              <a:t>Environmental sustainability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 smtClean="0"/>
              <a:t>Techno-economic analysis</a:t>
            </a:r>
            <a:endParaRPr lang="en-US" dirty="0"/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/>
              <a:t>Future scenarios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Coordination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Public-Private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State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&amp; Regional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International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4580" name="Picture 2" descr="H:\My Pictures\logos\volpe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02" y="1770460"/>
            <a:ext cx="1533525" cy="8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28" y="3384955"/>
            <a:ext cx="1704975" cy="10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626277"/>
            <a:ext cx="153035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961" y="2702719"/>
            <a:ext cx="188753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james hileman\Documents\AEE Budget\Funding Vehicles\AJF and E CoE\New COE12 Org Chart, Logo, etc\ASCENT-primary-logo[1].ep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717863"/>
            <a:ext cx="1200944" cy="58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727700" y="3464132"/>
            <a:ext cx="2971800" cy="4616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623940" y="508973"/>
            <a:ext cx="2758060" cy="4616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96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 bwMode="auto">
          <a:xfrm>
            <a:off x="138572" y="53152"/>
            <a:ext cx="8818324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Helvetica" pitchFamily="84" charset="0"/>
                <a:ea typeface="ＭＳ Ｐゴシック" pitchFamily="84" charset="-128"/>
              </a:rPr>
              <a:t>Environmental and Economic Analyses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 bwMode="auto">
          <a:xfrm>
            <a:off x="111252" y="457201"/>
            <a:ext cx="4471025" cy="412578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>
              <a:defRPr/>
            </a:pPr>
            <a:r>
              <a:rPr lang="en-US" sz="2400" b="0" dirty="0" smtClean="0">
                <a:latin typeface="Calibri" pitchFamily="34" charset="0"/>
                <a:ea typeface="ＭＳ Ｐゴシック" pitchFamily="84" charset="-128"/>
                <a:cs typeface="Calibri" pitchFamily="34" charset="0"/>
              </a:rPr>
              <a:t>Environmental analyses</a:t>
            </a:r>
          </a:p>
          <a:p>
            <a:pPr lvl="1">
              <a:defRPr/>
            </a:pPr>
            <a:r>
              <a:rPr lang="en-US" sz="2000" dirty="0" smtClean="0">
                <a:latin typeface="Calibri" pitchFamily="34" charset="0"/>
                <a:ea typeface="ＭＳ Ｐゴシック" pitchFamily="84" charset="-128"/>
                <a:cs typeface="Calibri" pitchFamily="34" charset="0"/>
              </a:rPr>
              <a:t>Focus </a:t>
            </a:r>
            <a:r>
              <a:rPr lang="en-US" sz="2000" dirty="0">
                <a:latin typeface="Calibri" pitchFamily="34" charset="0"/>
                <a:ea typeface="ＭＳ Ｐゴシック" pitchFamily="84" charset="-128"/>
                <a:cs typeface="Calibri" pitchFamily="34" charset="0"/>
              </a:rPr>
              <a:t>on </a:t>
            </a:r>
            <a:r>
              <a:rPr lang="en-US" sz="2000" dirty="0" smtClean="0">
                <a:latin typeface="Calibri" pitchFamily="34" charset="0"/>
                <a:ea typeface="ＭＳ Ｐゴシック" pitchFamily="84" charset="-128"/>
                <a:cs typeface="Calibri" pitchFamily="34" charset="0"/>
              </a:rPr>
              <a:t>well-to-wake GHG, including climate impacts of combustion emissions</a:t>
            </a:r>
            <a:endParaRPr lang="en-US" sz="2000" baseline="-25000" dirty="0">
              <a:latin typeface="Calibri" pitchFamily="34" charset="0"/>
              <a:ea typeface="ＭＳ Ｐゴシック" pitchFamily="84" charset="-128"/>
              <a:cs typeface="Calibri" pitchFamily="34" charset="0"/>
            </a:endParaRPr>
          </a:p>
          <a:p>
            <a:pPr lvl="1">
              <a:defRPr/>
            </a:pPr>
            <a:r>
              <a:rPr lang="en-US" sz="2000" dirty="0" smtClean="0">
                <a:latin typeface="Calibri" pitchFamily="34" charset="0"/>
                <a:ea typeface="ＭＳ Ｐゴシック" pitchFamily="84" charset="-128"/>
                <a:cs typeface="Calibri" pitchFamily="34" charset="0"/>
              </a:rPr>
              <a:t>Results incorporated into ANL GREET model and EPA analysis</a:t>
            </a:r>
          </a:p>
          <a:p>
            <a:pPr>
              <a:defRPr/>
            </a:pPr>
            <a:r>
              <a:rPr lang="en-US" sz="2400" b="0" dirty="0" smtClean="0">
                <a:latin typeface="Calibri" pitchFamily="34" charset="0"/>
                <a:ea typeface="ＭＳ Ｐゴシック" pitchFamily="84" charset="-128"/>
                <a:cs typeface="Calibri" pitchFamily="34" charset="0"/>
              </a:rPr>
              <a:t>Economic analyses</a:t>
            </a:r>
          </a:p>
          <a:p>
            <a:pPr lvl="1">
              <a:defRPr/>
            </a:pPr>
            <a:r>
              <a:rPr lang="en-US" sz="2000" dirty="0" smtClean="0">
                <a:latin typeface="Calibri" pitchFamily="34" charset="0"/>
                <a:ea typeface="ＭＳ Ｐゴシック" pitchFamily="84" charset="-128"/>
                <a:cs typeface="Calibri" pitchFamily="34" charset="0"/>
              </a:rPr>
              <a:t>Techno economic analysis that are coordinated with DoE efforts</a:t>
            </a:r>
          </a:p>
          <a:p>
            <a:pPr lvl="1">
              <a:defRPr/>
            </a:pPr>
            <a:r>
              <a:rPr lang="en-US" sz="2000" b="0" dirty="0" smtClean="0">
                <a:latin typeface="Calibri" pitchFamily="34" charset="0"/>
                <a:ea typeface="ＭＳ Ｐゴシック" pitchFamily="84" charset="-128"/>
                <a:cs typeface="Calibri" pitchFamily="34" charset="0"/>
              </a:rPr>
              <a:t>Identifying </a:t>
            </a:r>
            <a:r>
              <a:rPr lang="en-US" sz="2000" dirty="0" smtClean="0">
                <a:latin typeface="Calibri" pitchFamily="34" charset="0"/>
                <a:ea typeface="ＭＳ Ｐゴシック" pitchFamily="84" charset="-128"/>
                <a:cs typeface="Calibri" pitchFamily="34" charset="0"/>
              </a:rPr>
              <a:t>opportunities for cost reduction</a:t>
            </a:r>
          </a:p>
          <a:p>
            <a:pPr>
              <a:defRPr/>
            </a:pPr>
            <a:r>
              <a:rPr lang="en-US" sz="2400" b="0" dirty="0" smtClean="0">
                <a:latin typeface="Calibri" pitchFamily="34" charset="0"/>
                <a:ea typeface="ＭＳ Ｐゴシック" pitchFamily="84" charset="-128"/>
                <a:cs typeface="Calibri" pitchFamily="34" charset="0"/>
              </a:rPr>
              <a:t>Future production scenarios</a:t>
            </a:r>
          </a:p>
          <a:p>
            <a:pPr>
              <a:defRPr/>
            </a:pPr>
            <a:r>
              <a:rPr lang="en-US" sz="2400" b="0" dirty="0" smtClean="0">
                <a:latin typeface="Calibri" pitchFamily="34" charset="0"/>
                <a:ea typeface="ＭＳ Ｐゴシック" pitchFamily="84" charset="-128"/>
                <a:cs typeface="Calibri" pitchFamily="34" charset="0"/>
              </a:rPr>
              <a:t>Research being conducted by PARTNER</a:t>
            </a:r>
            <a:r>
              <a:rPr lang="en-US" sz="2400" b="0" baseline="30000" dirty="0" smtClean="0">
                <a:latin typeface="Calibri" pitchFamily="34" charset="0"/>
                <a:ea typeface="ＭＳ Ｐゴシック" pitchFamily="84" charset="-128"/>
                <a:cs typeface="Calibri" pitchFamily="34" charset="0"/>
              </a:rPr>
              <a:t>1</a:t>
            </a:r>
            <a:r>
              <a:rPr lang="en-US" sz="2400" b="0" dirty="0" smtClean="0">
                <a:latin typeface="Calibri" pitchFamily="34" charset="0"/>
                <a:ea typeface="ＭＳ Ｐゴシック" pitchFamily="84" charset="-128"/>
                <a:cs typeface="Calibri" pitchFamily="34" charset="0"/>
              </a:rPr>
              <a:t> and ASCENT</a:t>
            </a:r>
            <a:r>
              <a:rPr lang="en-US" sz="2400" b="0" baseline="30000" dirty="0" smtClean="0">
                <a:latin typeface="Calibri" pitchFamily="34" charset="0"/>
                <a:ea typeface="ＭＳ Ｐゴシック" pitchFamily="84" charset="-128"/>
                <a:cs typeface="Calibri" pitchFamily="34" charset="0"/>
              </a:rPr>
              <a:t>2</a:t>
            </a:r>
            <a:r>
              <a:rPr lang="en-US" sz="2400" b="0" dirty="0" smtClean="0">
                <a:latin typeface="Calibri" pitchFamily="34" charset="0"/>
                <a:ea typeface="ＭＳ Ｐゴシック" pitchFamily="84" charset="-128"/>
                <a:cs typeface="Calibri" pitchFamily="34" charset="0"/>
              </a:rPr>
              <a:t> COE and Volpe Center</a:t>
            </a:r>
            <a:endParaRPr lang="en-US" sz="2400" b="0" baseline="30000" dirty="0" smtClean="0">
              <a:latin typeface="Calibri" pitchFamily="34" charset="0"/>
              <a:ea typeface="ＭＳ Ｐゴシック" pitchFamily="84" charset="-128"/>
              <a:cs typeface="Calibri" pitchFamily="34" charset="0"/>
            </a:endParaRPr>
          </a:p>
        </p:txBody>
      </p:sp>
      <p:sp>
        <p:nvSpPr>
          <p:cNvPr id="65539" name="Rectangle 4"/>
          <p:cNvSpPr>
            <a:spLocks noChangeArrowheads="1"/>
          </p:cNvSpPr>
          <p:nvPr/>
        </p:nvSpPr>
        <p:spPr bwMode="auto">
          <a:xfrm>
            <a:off x="-1" y="4612585"/>
            <a:ext cx="54745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000" dirty="0" smtClean="0">
                <a:solidFill>
                  <a:srgbClr val="FFFFFF"/>
                </a:solidFill>
              </a:rPr>
              <a:t>http</a:t>
            </a:r>
            <a:r>
              <a:rPr lang="en-US" sz="1000" dirty="0">
                <a:solidFill>
                  <a:srgbClr val="FFFFFF"/>
                </a:solidFill>
              </a:rPr>
              <a:t>://</a:t>
            </a:r>
            <a:r>
              <a:rPr lang="en-US" sz="1000" dirty="0" smtClean="0">
                <a:solidFill>
                  <a:srgbClr val="FFFFFF"/>
                </a:solidFill>
              </a:rPr>
              <a:t>partner.mit.edu/projects/environmental-cost-benefit-analysis-alternative-jet-fuels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dirty="0" smtClean="0">
                <a:solidFill>
                  <a:srgbClr val="FFFFFF"/>
                </a:solidFill>
              </a:rPr>
              <a:t>http://ascent.aero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dirty="0" smtClean="0">
                <a:solidFill>
                  <a:srgbClr val="FFFFFF"/>
                </a:solidFill>
              </a:rPr>
              <a:t>http</a:t>
            </a:r>
            <a:r>
              <a:rPr lang="en-US" sz="1000" dirty="0">
                <a:solidFill>
                  <a:srgbClr val="FFFFFF"/>
                </a:solidFill>
              </a:rPr>
              <a:t>://</a:t>
            </a:r>
            <a:r>
              <a:rPr lang="en-US" sz="1000" dirty="0" smtClean="0">
                <a:solidFill>
                  <a:srgbClr val="FFFFFF"/>
                </a:solidFill>
              </a:rPr>
              <a:t>greet.es.anl.gov/files/aviation-lca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dirty="0">
                <a:solidFill>
                  <a:srgbClr val="FFFFFF"/>
                </a:solidFill>
              </a:rPr>
              <a:t>http://</a:t>
            </a:r>
            <a:r>
              <a:rPr lang="en-US" sz="1000" dirty="0" smtClean="0">
                <a:solidFill>
                  <a:srgbClr val="FFFFFF"/>
                </a:solidFill>
              </a:rPr>
              <a:t>www.masbi.org/content/assets/MASBI_Report.pdf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8" t="20940" r="7955" b="11273"/>
          <a:stretch/>
        </p:blipFill>
        <p:spPr bwMode="auto">
          <a:xfrm>
            <a:off x="4605435" y="2580466"/>
            <a:ext cx="4506693" cy="184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2" t="20024" r="50697" b="37281"/>
          <a:stretch/>
        </p:blipFill>
        <p:spPr bwMode="auto">
          <a:xfrm>
            <a:off x="4450047" y="537698"/>
            <a:ext cx="4531222" cy="18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4672753" y="2522355"/>
            <a:ext cx="175746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HEFA Cost Structure</a:t>
            </a:r>
            <a:r>
              <a:rPr lang="en-US" sz="1200" b="1" baseline="300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4631411" y="399090"/>
            <a:ext cx="21755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Life Cycle GHG Emissions</a:t>
            </a:r>
            <a:r>
              <a:rPr lang="en-US" sz="1200" b="1" baseline="30000" dirty="0">
                <a:solidFill>
                  <a:srgbClr val="0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5071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Current FAA Alternative Jet Fuel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Testing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Material compatibility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Certification / Qualification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Emissions measurements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Analysis 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Environmental sustainability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Techno-economic analysis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Future scenarios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Coordination</a:t>
            </a:r>
            <a:endParaRPr lang="en-US" dirty="0">
              <a:solidFill>
                <a:srgbClr val="000000"/>
              </a:solidFill>
            </a:endParaRP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Public-Private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00"/>
                </a:solidFill>
              </a:rPr>
              <a:t>State </a:t>
            </a:r>
            <a:r>
              <a:rPr lang="en-US" dirty="0">
                <a:solidFill>
                  <a:srgbClr val="000000"/>
                </a:solidFill>
              </a:rPr>
              <a:t>&amp; Regional</a:t>
            </a:r>
          </a:p>
          <a:p>
            <a:pPr marL="1085850" lvl="1" indent="-342900" eaLnBrk="1" hangingPunct="1"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00"/>
                </a:solidFill>
              </a:rPr>
              <a:t>International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4580" name="Picture 2" descr="H:\My Pictures\logos\volpe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02" y="1770460"/>
            <a:ext cx="1533525" cy="8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28" y="3384955"/>
            <a:ext cx="1704975" cy="10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626277"/>
            <a:ext cx="153035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961" y="2702719"/>
            <a:ext cx="188753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ascent.aero/images/ascent-logo-full-blu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345" y="2702719"/>
            <a:ext cx="1366650" cy="64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5727700" y="3464132"/>
            <a:ext cx="2971800" cy="4616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859625" y="1855443"/>
            <a:ext cx="2466650" cy="4616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915957" y="2680499"/>
            <a:ext cx="1958169" cy="4616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2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71" y="57150"/>
            <a:ext cx="8472488" cy="457200"/>
          </a:xfrm>
        </p:spPr>
        <p:txBody>
          <a:bodyPr/>
          <a:lstStyle/>
          <a:p>
            <a:r>
              <a:rPr lang="en-US" dirty="0" smtClean="0"/>
              <a:t>New FAA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91" y="693339"/>
            <a:ext cx="8773960" cy="3772846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56" y="1720761"/>
            <a:ext cx="1114767" cy="836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34" y="2601157"/>
            <a:ext cx="1175543" cy="1970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14013" y="1880217"/>
            <a:ext cx="73573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3263900" algn="l"/>
              </a:tabLst>
            </a:pPr>
            <a:r>
              <a:rPr lang="en-US" sz="2000" b="1" dirty="0" smtClean="0">
                <a:solidFill>
                  <a:srgbClr val="1D2F68"/>
                </a:solidFill>
                <a:ea typeface="ＭＳ Ｐゴシック" pitchFamily="-109" charset="-128"/>
              </a:rPr>
              <a:t>Continuous Lower Energy, Emissions and Noise (CLEEN) II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  <a:tabLst>
                <a:tab pos="3263900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Reduce aircraft fuel burn, emissions and noise through technology &amp; advance alternative jet fuels</a:t>
            </a:r>
          </a:p>
        </p:txBody>
      </p:sp>
      <p:sp>
        <p:nvSpPr>
          <p:cNvPr id="8" name="Rectangle 7"/>
          <p:cNvSpPr/>
          <p:nvPr/>
        </p:nvSpPr>
        <p:spPr>
          <a:xfrm>
            <a:off x="1754988" y="756194"/>
            <a:ext cx="58650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3263900" algn="l"/>
              </a:tabLst>
            </a:pPr>
            <a:r>
              <a:rPr lang="en-US" sz="2000" b="1" dirty="0" smtClean="0">
                <a:solidFill>
                  <a:srgbClr val="1D2F68"/>
                </a:solidFill>
                <a:ea typeface="ＭＳ Ｐゴシック" pitchFamily="-109" charset="-128"/>
              </a:rPr>
              <a:t>Aviation Sustainability Center (ASCENT)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New Center of Excellence for Alternative Jet Fuel and Environment</a:t>
            </a:r>
          </a:p>
        </p:txBody>
      </p:sp>
      <p:pic>
        <p:nvPicPr>
          <p:cNvPr id="11" name="Picture 2" descr="http://ascent.aero/images/ascent-logo-full-blu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1366650" cy="64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4975" y="3028950"/>
            <a:ext cx="72552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  <a:tabLst>
                <a:tab pos="3263900" algn="l"/>
              </a:tabLst>
            </a:pPr>
            <a:r>
              <a:rPr lang="en-US" sz="2000" b="1" dirty="0">
                <a:solidFill>
                  <a:srgbClr val="1D2F68"/>
                </a:solidFill>
                <a:ea typeface="ＭＳ Ｐゴシック" pitchFamily="-109" charset="-128"/>
              </a:rPr>
              <a:t>Sustainability and Environmental Management Research </a:t>
            </a:r>
            <a:r>
              <a:rPr lang="en-US" sz="2000" b="1" dirty="0" smtClean="0">
                <a:solidFill>
                  <a:srgbClr val="1D2F68"/>
                </a:solidFill>
                <a:ea typeface="ＭＳ Ｐゴシック" pitchFamily="-109" charset="-128"/>
              </a:rPr>
              <a:t>Support (SEMRS)</a:t>
            </a:r>
          </a:p>
          <a:p>
            <a:pPr marL="285750" indent="-285750">
              <a:buFont typeface="Arial" pitchFamily="34" charset="0"/>
              <a:buChar char="•"/>
              <a:tabLst>
                <a:tab pos="3263900" algn="l"/>
              </a:tabLst>
              <a:defRPr/>
            </a:pPr>
            <a:r>
              <a:rPr lang="en-US" sz="2000" dirty="0">
                <a:solidFill>
                  <a:srgbClr val="000000"/>
                </a:solidFill>
              </a:rPr>
              <a:t>Supporting FAA with Sustainability, Environmental Management, Research, and Additional Support activities</a:t>
            </a:r>
          </a:p>
          <a:p>
            <a:pPr marL="285750" indent="-285750">
              <a:buFont typeface="Arial" pitchFamily="34" charset="0"/>
              <a:buChar char="•"/>
              <a:tabLst>
                <a:tab pos="3263900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Open solicitation that closes Feb 11: </a:t>
            </a:r>
            <a:r>
              <a:rPr lang="en-US" sz="2000" dirty="0" smtClean="0">
                <a:solidFill>
                  <a:srgbClr val="000000"/>
                </a:solidFill>
                <a:hlinkClick r:id="rId6"/>
              </a:rPr>
              <a:t>https</a:t>
            </a:r>
            <a:r>
              <a:rPr lang="en-US" sz="2000" dirty="0">
                <a:solidFill>
                  <a:srgbClr val="000000"/>
                </a:solidFill>
                <a:hlinkClick r:id="rId6"/>
              </a:rPr>
              <a:t>://</a:t>
            </a:r>
            <a:r>
              <a:rPr lang="en-US" sz="2000" dirty="0" smtClean="0">
                <a:solidFill>
                  <a:srgbClr val="000000"/>
                </a:solidFill>
                <a:hlinkClick r:id="rId6"/>
              </a:rPr>
              <a:t>faaco.faa.gov/index.cfm/announcement/view/15569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2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 smtClean="0"/>
              <a:t>National Institute of Food and Agriculture – USDA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70C0"/>
                </a:solidFill>
              </a:rPr>
              <a:t>Catalyzing Partnerships in Renewable Aviation Fuel</a:t>
            </a:r>
            <a:br>
              <a:rPr lang="en-US" sz="2400" dirty="0" smtClean="0">
                <a:solidFill>
                  <a:srgbClr val="0070C0"/>
                </a:solidFill>
              </a:rPr>
            </a:br>
            <a:r>
              <a:rPr lang="en-US" sz="2400" dirty="0" smtClean="0">
                <a:solidFill>
                  <a:srgbClr val="0070C0"/>
                </a:solidFill>
              </a:rPr>
              <a:t>Production Systems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9600" y="2571750"/>
            <a:ext cx="8305800" cy="971550"/>
          </a:xfrm>
        </p:spPr>
        <p:txBody>
          <a:bodyPr/>
          <a:lstStyle/>
          <a:p>
            <a:r>
              <a:rPr lang="en-US" sz="2000" dirty="0" smtClean="0"/>
              <a:t>CAAFI Biennial General Meeting January 29, 2014</a:t>
            </a:r>
          </a:p>
          <a:p>
            <a:r>
              <a:rPr lang="en-US" sz="2000" dirty="0" smtClean="0"/>
              <a:t>Bill Goldner, Ph.D. </a:t>
            </a:r>
          </a:p>
          <a:p>
            <a:r>
              <a:rPr lang="en-US" sz="2400" dirty="0" smtClean="0"/>
              <a:t>wgoldner@nifa.usda.gov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79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57200" y="68356"/>
            <a:ext cx="82296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Overview of Award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ASCENT Overview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9092" y="571501"/>
            <a:ext cx="8774113" cy="3773090"/>
          </a:xfrm>
        </p:spPr>
        <p:txBody>
          <a:bodyPr/>
          <a:lstStyle/>
          <a:p>
            <a:r>
              <a:rPr lang="en-US" sz="1800" b="0" dirty="0"/>
              <a:t>Partnership among universities, commercial firms, and government laboratories to conduct research and education</a:t>
            </a:r>
          </a:p>
          <a:p>
            <a:r>
              <a:rPr lang="en-US" sz="1800" b="0" dirty="0" smtClean="0"/>
              <a:t>Expands </a:t>
            </a:r>
            <a:r>
              <a:rPr lang="en-US" sz="1800" b="0" dirty="0"/>
              <a:t>environment and energy research carried out by PARTNER to address alternative jet fuel research request in 2012 FAA Modernization and Reform Act</a:t>
            </a:r>
          </a:p>
          <a:p>
            <a:r>
              <a:rPr lang="en-US" sz="1800" b="0" dirty="0" smtClean="0"/>
              <a:t>COE brings together expertise of PARTNER COE with USDA AFRI Regional Bioenergy Coordinated Agriculture Projects (CAPS) and </a:t>
            </a:r>
            <a:r>
              <a:rPr lang="en-US" sz="1800" b="0" dirty="0" err="1" smtClean="0"/>
              <a:t>SunGrant</a:t>
            </a:r>
            <a:r>
              <a:rPr lang="en-US" sz="1800" b="0" dirty="0" smtClean="0"/>
              <a:t> Initiative</a:t>
            </a:r>
          </a:p>
          <a:p>
            <a:r>
              <a:rPr lang="en-US" sz="1800" b="0" dirty="0"/>
              <a:t>Award </a:t>
            </a:r>
            <a:r>
              <a:rPr lang="en-US" sz="1800" b="0" dirty="0" smtClean="0"/>
              <a:t>announcement: September </a:t>
            </a:r>
            <a:r>
              <a:rPr lang="en-US" sz="1800" b="0" dirty="0"/>
              <a:t>13, 2013</a:t>
            </a:r>
          </a:p>
          <a:p>
            <a:r>
              <a:rPr lang="en-US" sz="1800" b="0" dirty="0" smtClean="0"/>
              <a:t>Duration</a:t>
            </a:r>
            <a:r>
              <a:rPr lang="en-US" sz="1800" b="0" dirty="0"/>
              <a:t>: </a:t>
            </a:r>
            <a:r>
              <a:rPr lang="en-US" sz="1800" b="0" dirty="0" smtClean="0"/>
              <a:t>five </a:t>
            </a:r>
            <a:r>
              <a:rPr lang="en-US" sz="1800" b="0" dirty="0"/>
              <a:t>years; renewable once (ten year total)</a:t>
            </a:r>
          </a:p>
          <a:p>
            <a:r>
              <a:rPr lang="en-US" sz="1800" b="0" dirty="0" smtClean="0"/>
              <a:t>Funding: at </a:t>
            </a:r>
            <a:r>
              <a:rPr lang="en-US" sz="1800" b="0" dirty="0"/>
              <a:t>least $4 million annually from FAA </a:t>
            </a:r>
            <a:r>
              <a:rPr lang="en-US" sz="1800" b="0" dirty="0" smtClean="0"/>
              <a:t>plus </a:t>
            </a:r>
            <a:r>
              <a:rPr lang="en-US" sz="1800" b="0" dirty="0"/>
              <a:t>100% cost share </a:t>
            </a:r>
            <a:r>
              <a:rPr lang="en-US" sz="1800" b="0" dirty="0" smtClean="0"/>
              <a:t>requirement</a:t>
            </a:r>
          </a:p>
          <a:p>
            <a:r>
              <a:rPr lang="en-US" sz="1800" b="0" dirty="0" smtClean="0"/>
              <a:t>Sponsor engagement: U.S. government agencies (FAA, USDA, DoE, </a:t>
            </a:r>
            <a:r>
              <a:rPr lang="en-US" sz="1800" b="0" dirty="0" err="1" smtClean="0"/>
              <a:t>DoD</a:t>
            </a:r>
            <a:r>
              <a:rPr lang="en-US" sz="1800" b="0" dirty="0" smtClean="0"/>
              <a:t>, EPA, NASA) and Transport Canada</a:t>
            </a:r>
            <a:endParaRPr lang="en-US" sz="1800" b="0" dirty="0"/>
          </a:p>
          <a:p>
            <a:endParaRPr lang="en-US" sz="2000" b="0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256554" y="4743450"/>
            <a:ext cx="370434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ASCENT Website: http://ascent.aero</a:t>
            </a:r>
            <a:endParaRPr 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6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611146"/>
            <a:ext cx="5504644" cy="2817854"/>
          </a:xfrm>
          <a:prstGeom prst="rect">
            <a:avLst/>
          </a:prstGeom>
        </p:spPr>
      </p:pic>
      <p:pic>
        <p:nvPicPr>
          <p:cNvPr id="4" name="Picture 3" descr="ma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39" y="3314709"/>
            <a:ext cx="2048393" cy="9521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256554" y="4743450"/>
            <a:ext cx="370434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ASCENT Website: http://ascent.aero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0042" y="632200"/>
            <a:ext cx="6511014" cy="38826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</a:rPr>
              <a:t>Lead Universities:</a:t>
            </a:r>
          </a:p>
          <a:p>
            <a:r>
              <a:rPr lang="en-US" sz="1200" b="0" dirty="0" smtClean="0">
                <a:solidFill>
                  <a:srgbClr val="000000"/>
                </a:solidFill>
              </a:rPr>
              <a:t>Washington State University (WSU)*</a:t>
            </a:r>
          </a:p>
          <a:p>
            <a:r>
              <a:rPr lang="en-US" sz="1200" b="0" dirty="0" smtClean="0">
                <a:solidFill>
                  <a:srgbClr val="000000"/>
                </a:solidFill>
              </a:rPr>
              <a:t>Massachusetts Institute of Technology (MIT)</a:t>
            </a:r>
          </a:p>
          <a:p>
            <a:pPr marL="0" indent="0"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</a:rPr>
              <a:t>Core Universities:</a:t>
            </a:r>
          </a:p>
          <a:p>
            <a:r>
              <a:rPr lang="en-US" sz="1200" b="0" dirty="0" smtClean="0">
                <a:solidFill>
                  <a:srgbClr val="000000"/>
                </a:solidFill>
              </a:rPr>
              <a:t>Boston University (BU)</a:t>
            </a:r>
          </a:p>
          <a:p>
            <a:r>
              <a:rPr lang="en-US" sz="1200" b="0" dirty="0" smtClean="0">
                <a:solidFill>
                  <a:srgbClr val="000000"/>
                </a:solidFill>
              </a:rPr>
              <a:t>Georgia Institute of Technology (Ga Tech)</a:t>
            </a:r>
          </a:p>
          <a:p>
            <a:r>
              <a:rPr lang="en-US" sz="1200" b="0" dirty="0" smtClean="0">
                <a:solidFill>
                  <a:srgbClr val="000000"/>
                </a:solidFill>
              </a:rPr>
              <a:t>Missouri University of Science and </a:t>
            </a:r>
            <a:br>
              <a:rPr lang="en-US" sz="1200" b="0" dirty="0" smtClean="0">
                <a:solidFill>
                  <a:srgbClr val="000000"/>
                </a:solidFill>
              </a:rPr>
            </a:br>
            <a:r>
              <a:rPr lang="en-US" sz="1200" b="0" dirty="0" smtClean="0">
                <a:solidFill>
                  <a:srgbClr val="000000"/>
                </a:solidFill>
              </a:rPr>
              <a:t>Technology (MS&amp;T)</a:t>
            </a:r>
          </a:p>
          <a:p>
            <a:r>
              <a:rPr lang="en-US" sz="1200" b="0" dirty="0" smtClean="0">
                <a:solidFill>
                  <a:srgbClr val="000000"/>
                </a:solidFill>
              </a:rPr>
              <a:t>Oregon State University (OSU)*</a:t>
            </a:r>
          </a:p>
          <a:p>
            <a:r>
              <a:rPr lang="en-US" sz="1200" b="0" dirty="0" smtClean="0">
                <a:solidFill>
                  <a:srgbClr val="000000"/>
                </a:solidFill>
              </a:rPr>
              <a:t>Pennsylvania State University (PSU)*</a:t>
            </a:r>
          </a:p>
          <a:p>
            <a:r>
              <a:rPr lang="en-US" sz="1200" b="0" dirty="0" smtClean="0">
                <a:solidFill>
                  <a:srgbClr val="000000"/>
                </a:solidFill>
              </a:rPr>
              <a:t>Purdue University (PU)*</a:t>
            </a:r>
          </a:p>
          <a:p>
            <a:r>
              <a:rPr lang="en-US" sz="1200" b="0" dirty="0" smtClean="0">
                <a:solidFill>
                  <a:srgbClr val="000000"/>
                </a:solidFill>
              </a:rPr>
              <a:t>Stanford University (SU)</a:t>
            </a:r>
          </a:p>
          <a:p>
            <a:r>
              <a:rPr lang="en-US" sz="1200" b="0" dirty="0" smtClean="0">
                <a:solidFill>
                  <a:srgbClr val="000000"/>
                </a:solidFill>
              </a:rPr>
              <a:t>University of Dayton (UD)</a:t>
            </a:r>
          </a:p>
          <a:p>
            <a:r>
              <a:rPr lang="en-US" sz="1200" b="0" dirty="0" smtClean="0">
                <a:solidFill>
                  <a:srgbClr val="000000"/>
                </a:solidFill>
              </a:rPr>
              <a:t>University of Hawaii (UH)</a:t>
            </a:r>
          </a:p>
          <a:p>
            <a:r>
              <a:rPr lang="en-US" sz="1200" b="0" dirty="0" smtClean="0">
                <a:solidFill>
                  <a:srgbClr val="000000"/>
                </a:solidFill>
              </a:rPr>
              <a:t>University of Illinois at Urbana-Champaign (UIUC)*</a:t>
            </a:r>
          </a:p>
          <a:p>
            <a:r>
              <a:rPr lang="en-US" sz="1200" b="0" dirty="0" smtClean="0">
                <a:solidFill>
                  <a:srgbClr val="000000"/>
                </a:solidFill>
              </a:rPr>
              <a:t>University of North Carolina at Chapel Hill (UNC)</a:t>
            </a:r>
          </a:p>
          <a:p>
            <a:r>
              <a:rPr lang="en-US" sz="1200" b="0" dirty="0" smtClean="0">
                <a:solidFill>
                  <a:srgbClr val="000000"/>
                </a:solidFill>
              </a:rPr>
              <a:t>University of Pennsylvania (</a:t>
            </a:r>
            <a:r>
              <a:rPr lang="en-US" sz="1200" b="0" dirty="0" err="1" smtClean="0">
                <a:solidFill>
                  <a:srgbClr val="000000"/>
                </a:solidFill>
              </a:rPr>
              <a:t>UPenn</a:t>
            </a:r>
            <a:r>
              <a:rPr lang="en-US" sz="1200" b="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1200" b="0" dirty="0" smtClean="0">
                <a:solidFill>
                  <a:srgbClr val="000000"/>
                </a:solidFill>
              </a:rPr>
              <a:t>University of Tennessee (UT)*</a:t>
            </a:r>
          </a:p>
          <a:p>
            <a:r>
              <a:rPr lang="en-US" sz="1200" b="0" dirty="0" smtClean="0">
                <a:solidFill>
                  <a:srgbClr val="000000"/>
                </a:solidFill>
              </a:rPr>
              <a:t>University of Washington (UW)*</a:t>
            </a:r>
          </a:p>
        </p:txBody>
      </p:sp>
      <p:pic>
        <p:nvPicPr>
          <p:cNvPr id="8" name="Picture 7" descr="written-ou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" t="-3597" r="-659"/>
          <a:stretch/>
        </p:blipFill>
        <p:spPr>
          <a:xfrm>
            <a:off x="233349" y="171449"/>
            <a:ext cx="8700849" cy="2828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4893606" y="4337058"/>
            <a:ext cx="425039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>
                    <a:lumMod val="50000"/>
                  </a:srgbClr>
                </a:solidFill>
              </a:rPr>
              <a:t>* Denotes USDA NIFA AFRI-CAP Leads and Participants</a:t>
            </a:r>
            <a:endParaRPr lang="en-US" sz="1200" b="1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2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942" y="246623"/>
            <a:ext cx="8818324" cy="457200"/>
          </a:xfrm>
        </p:spPr>
        <p:txBody>
          <a:bodyPr/>
          <a:lstStyle/>
          <a:p>
            <a:r>
              <a:rPr lang="en-US" dirty="0"/>
              <a:t>Continuous Lower Energy, Emissions </a:t>
            </a:r>
            <a:br>
              <a:rPr lang="en-US" dirty="0"/>
            </a:br>
            <a:r>
              <a:rPr lang="en-US" dirty="0" smtClean="0"/>
              <a:t>and Noise (CLEEN) Phase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728" y="856305"/>
            <a:ext cx="8773960" cy="3772846"/>
          </a:xfrm>
        </p:spPr>
        <p:txBody>
          <a:bodyPr/>
          <a:lstStyle/>
          <a:p>
            <a:r>
              <a:rPr lang="en-US" sz="2400" dirty="0" smtClean="0"/>
              <a:t>FAA </a:t>
            </a:r>
            <a:r>
              <a:rPr lang="en-US" sz="2400" dirty="0"/>
              <a:t>R&amp;D Program:</a:t>
            </a:r>
          </a:p>
          <a:p>
            <a:pPr lvl="1"/>
            <a:r>
              <a:rPr lang="en-US" sz="1600" dirty="0"/>
              <a:t>Reduce aircraft fuel burn, emissions and noise through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technology </a:t>
            </a:r>
            <a:r>
              <a:rPr lang="en-US" sz="1600" dirty="0"/>
              <a:t>&amp; advance alternative jet </a:t>
            </a:r>
            <a:r>
              <a:rPr lang="en-US" sz="1600" dirty="0" smtClean="0"/>
              <a:t>fuels</a:t>
            </a:r>
          </a:p>
          <a:p>
            <a:pPr lvl="1"/>
            <a:r>
              <a:rPr lang="en-US" sz="1600" dirty="0"/>
              <a:t>1:1 </a:t>
            </a:r>
            <a:r>
              <a:rPr lang="en-US" sz="1600" dirty="0" smtClean="0"/>
              <a:t>minimum </a:t>
            </a:r>
            <a:r>
              <a:rPr lang="en-US" sz="1600" dirty="0"/>
              <a:t>cost share </a:t>
            </a:r>
            <a:r>
              <a:rPr lang="en-US" sz="1600" dirty="0" smtClean="0"/>
              <a:t>requirement</a:t>
            </a:r>
            <a:endParaRPr lang="en-US" sz="1600" dirty="0"/>
          </a:p>
          <a:p>
            <a:pPr eaLnBrk="1" hangingPunct="1"/>
            <a:r>
              <a:rPr lang="en-US" sz="2400" dirty="0" smtClean="0"/>
              <a:t>CLEEN </a:t>
            </a:r>
            <a:r>
              <a:rPr lang="en-US" sz="2400" dirty="0"/>
              <a:t>I: 2010-2015  ($125M FAA Funding)</a:t>
            </a:r>
          </a:p>
          <a:p>
            <a:pPr lvl="1" eaLnBrk="1" hangingPunct="1"/>
            <a:r>
              <a:rPr lang="en-US" sz="1600" dirty="0" smtClean="0"/>
              <a:t>Alternative Jet Fuel Projects </a:t>
            </a:r>
            <a:r>
              <a:rPr lang="en-US" sz="1600" dirty="0"/>
              <a:t>with </a:t>
            </a:r>
            <a:r>
              <a:rPr lang="en-US" sz="1600" dirty="0" smtClean="0"/>
              <a:t>Boeing, Rolls Royce, Pratt &amp; Whitney, and </a:t>
            </a:r>
            <a:r>
              <a:rPr lang="en-US" sz="1600" dirty="0"/>
              <a:t>Honeywell</a:t>
            </a:r>
          </a:p>
          <a:p>
            <a:pPr eaLnBrk="1" hangingPunct="1"/>
            <a:r>
              <a:rPr lang="en-US" sz="2400" dirty="0"/>
              <a:t>CLEEN II: 2015-2020 ($100M FAA Funding)</a:t>
            </a:r>
          </a:p>
          <a:p>
            <a:pPr lvl="1" eaLnBrk="1" hangingPunct="1"/>
            <a:r>
              <a:rPr lang="en-US" sz="1600" dirty="0"/>
              <a:t>Industry Day - December </a:t>
            </a:r>
            <a:r>
              <a:rPr lang="en-US" sz="1600" dirty="0" smtClean="0"/>
              <a:t>3, 2013 </a:t>
            </a:r>
            <a:r>
              <a:rPr lang="en-US" sz="1600" dirty="0"/>
              <a:t>in Washington DC</a:t>
            </a:r>
          </a:p>
          <a:p>
            <a:pPr lvl="1" eaLnBrk="1" hangingPunct="1"/>
            <a:r>
              <a:rPr lang="en-US" sz="1600" dirty="0" smtClean="0"/>
              <a:t>Solicitation expected in mid-2014</a:t>
            </a:r>
          </a:p>
          <a:p>
            <a:pPr lvl="1" eaLnBrk="1" hangingPunct="1"/>
            <a:r>
              <a:rPr lang="en-US" sz="1600" dirty="0" smtClean="0"/>
              <a:t>More information </a:t>
            </a:r>
            <a:r>
              <a:rPr lang="en-US" sz="1600" dirty="0"/>
              <a:t>available at: http://www.faa.gov/about/office_org/headquarters_offices/apl/research/aircraft_technology/cleen</a:t>
            </a:r>
            <a:r>
              <a:rPr lang="en-US" sz="1600" dirty="0" smtClean="0"/>
              <a:t>/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67994"/>
            <a:ext cx="1424088" cy="10680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200158"/>
            <a:ext cx="1501728" cy="251761"/>
          </a:xfrm>
          <a:prstGeom prst="rect">
            <a:avLst/>
          </a:prstGeom>
        </p:spPr>
      </p:pic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6940550" y="4729163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7DB3BCF-FB08-43C7-8B4E-6CF796744B2F}" type="slidenum">
              <a:rPr lang="en-US" sz="1200" b="1">
                <a:solidFill>
                  <a:srgbClr val="FFFFFF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751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728" y="571509"/>
            <a:ext cx="8773960" cy="3890897"/>
          </a:xfrm>
        </p:spPr>
        <p:txBody>
          <a:bodyPr/>
          <a:lstStyle/>
          <a:p>
            <a:r>
              <a:rPr lang="en-US" b="0" dirty="0"/>
              <a:t>Alternative jet fuels are a key component of FAA strategy in meeting environmental goals</a:t>
            </a:r>
          </a:p>
          <a:p>
            <a:r>
              <a:rPr lang="en-US" b="0" dirty="0"/>
              <a:t>FAA efforts are directed to overcoming key challenges via testing, analysis and </a:t>
            </a:r>
            <a:r>
              <a:rPr lang="en-US" b="0" dirty="0" smtClean="0"/>
              <a:t>coordination</a:t>
            </a:r>
            <a:endParaRPr lang="en-US" sz="1400" b="0" dirty="0" smtClean="0"/>
          </a:p>
          <a:p>
            <a:r>
              <a:rPr lang="en-US" b="0" dirty="0" smtClean="0"/>
              <a:t>Multiple programs and activities:</a:t>
            </a:r>
          </a:p>
          <a:p>
            <a:pPr lvl="1"/>
            <a:r>
              <a:rPr lang="en-US" dirty="0" smtClean="0"/>
              <a:t>Commercial Aviation Alternative Fuels Initiative (CAAFI)</a:t>
            </a:r>
          </a:p>
          <a:p>
            <a:pPr lvl="1"/>
            <a:r>
              <a:rPr lang="en-US" dirty="0"/>
              <a:t>Continuous Lower Energy, Emissions and Noise</a:t>
            </a:r>
            <a:br>
              <a:rPr lang="en-US" dirty="0"/>
            </a:br>
            <a:r>
              <a:rPr lang="en-US" dirty="0"/>
              <a:t>(CLEEN) </a:t>
            </a:r>
            <a:r>
              <a:rPr lang="en-US" dirty="0" smtClean="0"/>
              <a:t>Program</a:t>
            </a:r>
          </a:p>
          <a:p>
            <a:pPr lvl="1"/>
            <a:r>
              <a:rPr lang="en-US" dirty="0" smtClean="0"/>
              <a:t>Aviation Sustainability Center (ASCENT)</a:t>
            </a:r>
          </a:p>
          <a:p>
            <a:pPr lvl="1"/>
            <a:r>
              <a:rPr lang="en-US" b="0" dirty="0" smtClean="0"/>
              <a:t>National Alternative Jet Fuel Strategy development</a:t>
            </a:r>
          </a:p>
          <a:p>
            <a:endParaRPr lang="en-US" dirty="0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6940550" y="4729163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7DB3BCF-FB08-43C7-8B4E-6CF796744B2F}" type="slidenum">
              <a:rPr lang="en-US" sz="1200" b="1">
                <a:solidFill>
                  <a:srgbClr val="FFFFFF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25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– will not be in deck that goes out publicly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55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ASCENT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D0C457-6781-4BA0-9C54-5725A6D09EE2}" type="slidenum">
              <a:rPr lang="en-US" sz="2400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2400" dirty="0"/>
          </a:p>
        </p:txBody>
      </p:sp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8" y="340520"/>
            <a:ext cx="7770813" cy="421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ma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525" y="114308"/>
            <a:ext cx="1244431" cy="57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0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2742" y="0"/>
            <a:ext cx="8818563" cy="457200"/>
          </a:xfrm>
        </p:spPr>
        <p:txBody>
          <a:bodyPr/>
          <a:lstStyle/>
          <a:p>
            <a:r>
              <a:rPr lang="en-US" dirty="0" smtClean="0"/>
              <a:t>University Partners &amp; Advisory Committee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719404" y="514358"/>
            <a:ext cx="2995613" cy="3852863"/>
          </a:xfrm>
        </p:spPr>
        <p:txBody>
          <a:bodyPr/>
          <a:lstStyle/>
          <a:p>
            <a:pPr marL="0" indent="0">
              <a:buNone/>
            </a:pPr>
            <a:r>
              <a:rPr lang="en-US" sz="1100" u="sng" dirty="0" smtClean="0"/>
              <a:t>Advisory Committee</a:t>
            </a:r>
          </a:p>
          <a:p>
            <a:r>
              <a:rPr lang="en-US" sz="800" dirty="0"/>
              <a:t>Aerodyne Research</a:t>
            </a:r>
          </a:p>
          <a:p>
            <a:r>
              <a:rPr lang="en-US" sz="800" dirty="0"/>
              <a:t>Airbus</a:t>
            </a:r>
          </a:p>
          <a:p>
            <a:r>
              <a:rPr lang="en-US" sz="800" dirty="0"/>
              <a:t>Airlines for America</a:t>
            </a:r>
          </a:p>
          <a:p>
            <a:r>
              <a:rPr lang="en-US" sz="800" dirty="0"/>
              <a:t>Airports Council International – North America</a:t>
            </a:r>
          </a:p>
          <a:p>
            <a:r>
              <a:rPr lang="en-US" sz="800" dirty="0"/>
              <a:t>Alaska Airlines</a:t>
            </a:r>
          </a:p>
          <a:p>
            <a:r>
              <a:rPr lang="en-US" sz="800" dirty="0" err="1"/>
              <a:t>Amyris</a:t>
            </a:r>
            <a:r>
              <a:rPr lang="en-US" sz="800" dirty="0"/>
              <a:t>/Total</a:t>
            </a:r>
          </a:p>
          <a:p>
            <a:r>
              <a:rPr lang="en-US" sz="800" dirty="0"/>
              <a:t>Argonne National Laboratory</a:t>
            </a:r>
          </a:p>
          <a:p>
            <a:r>
              <a:rPr lang="en-US" sz="800" dirty="0"/>
              <a:t>Boeing</a:t>
            </a:r>
          </a:p>
          <a:p>
            <a:r>
              <a:rPr lang="en-US" sz="800" dirty="0"/>
              <a:t>Cathay Pacific Airways</a:t>
            </a:r>
          </a:p>
          <a:p>
            <a:r>
              <a:rPr lang="en-US" sz="800" dirty="0"/>
              <a:t>Ceres</a:t>
            </a:r>
          </a:p>
          <a:p>
            <a:r>
              <a:rPr lang="en-US" sz="800" dirty="0"/>
              <a:t>Cessna Aircraft</a:t>
            </a:r>
          </a:p>
          <a:p>
            <a:r>
              <a:rPr lang="en-US" sz="800" dirty="0"/>
              <a:t>City of College Park, GA</a:t>
            </a:r>
          </a:p>
          <a:p>
            <a:r>
              <a:rPr lang="en-US" sz="800" dirty="0"/>
              <a:t>Clean Energy Trust</a:t>
            </a:r>
          </a:p>
          <a:p>
            <a:r>
              <a:rPr lang="en-US" sz="800" dirty="0"/>
              <a:t>Climate Solutions</a:t>
            </a:r>
          </a:p>
          <a:p>
            <a:r>
              <a:rPr lang="en-US" sz="800" dirty="0"/>
              <a:t>CSSI</a:t>
            </a:r>
          </a:p>
          <a:p>
            <a:r>
              <a:rPr lang="en-US" sz="800" dirty="0"/>
              <a:t>Delta Air Lines</a:t>
            </a:r>
          </a:p>
          <a:p>
            <a:r>
              <a:rPr lang="en-US" sz="800" dirty="0"/>
              <a:t>Embraer</a:t>
            </a:r>
          </a:p>
          <a:p>
            <a:r>
              <a:rPr lang="en-US" sz="800" dirty="0"/>
              <a:t>General Electric Aviation Systems</a:t>
            </a:r>
          </a:p>
          <a:p>
            <a:r>
              <a:rPr lang="en-US" sz="800" dirty="0" err="1"/>
              <a:t>Gevo</a:t>
            </a:r>
            <a:endParaRPr lang="en-US" sz="800" dirty="0"/>
          </a:p>
          <a:p>
            <a:r>
              <a:rPr lang="en-US" sz="800" dirty="0"/>
              <a:t>Gulfstream</a:t>
            </a:r>
          </a:p>
          <a:p>
            <a:r>
              <a:rPr lang="en-US" sz="800" dirty="0"/>
              <a:t>Harris Miller </a:t>
            </a:r>
            <a:r>
              <a:rPr lang="en-US" sz="800" dirty="0" err="1"/>
              <a:t>Miller</a:t>
            </a:r>
            <a:r>
              <a:rPr lang="en-US" sz="800" dirty="0"/>
              <a:t> &amp; Hanson</a:t>
            </a:r>
          </a:p>
          <a:p>
            <a:r>
              <a:rPr lang="en-US" sz="800" dirty="0"/>
              <a:t>Honeywell (Aerospace and UOP)</a:t>
            </a:r>
          </a:p>
          <a:p>
            <a:r>
              <a:rPr lang="en-US" sz="900" dirty="0"/>
              <a:t>Imperium Renewables</a:t>
            </a:r>
          </a:p>
          <a:p>
            <a:r>
              <a:rPr lang="en-US" sz="900" dirty="0" err="1"/>
              <a:t>InnovaTek</a:t>
            </a:r>
            <a:endParaRPr lang="en-US" sz="9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638800" y="514358"/>
            <a:ext cx="3516312" cy="3852863"/>
          </a:xfrm>
        </p:spPr>
        <p:txBody>
          <a:bodyPr/>
          <a:lstStyle/>
          <a:p>
            <a:pPr marL="0" indent="0">
              <a:buNone/>
            </a:pPr>
            <a:endParaRPr lang="en-US" sz="800" dirty="0"/>
          </a:p>
          <a:p>
            <a:r>
              <a:rPr lang="en-US" sz="800" dirty="0"/>
              <a:t>International Airline Passengers Association </a:t>
            </a:r>
          </a:p>
          <a:p>
            <a:r>
              <a:rPr lang="en-US" sz="800" dirty="0" err="1"/>
              <a:t>KiOR</a:t>
            </a:r>
            <a:endParaRPr lang="en-US" sz="800" dirty="0"/>
          </a:p>
          <a:p>
            <a:r>
              <a:rPr lang="en-US" sz="800" dirty="0" err="1"/>
              <a:t>LanzaTech</a:t>
            </a:r>
            <a:endParaRPr lang="en-US" sz="800" dirty="0"/>
          </a:p>
          <a:p>
            <a:r>
              <a:rPr lang="en-US" sz="800" dirty="0"/>
              <a:t>LMI</a:t>
            </a:r>
          </a:p>
          <a:p>
            <a:r>
              <a:rPr lang="en-US" sz="800" dirty="0"/>
              <a:t>Massachusetts Port Authority</a:t>
            </a:r>
          </a:p>
          <a:p>
            <a:r>
              <a:rPr lang="en-US" sz="800" dirty="0" err="1"/>
              <a:t>Metron</a:t>
            </a:r>
            <a:r>
              <a:rPr lang="en-US" sz="800" dirty="0"/>
              <a:t> Aviation</a:t>
            </a:r>
          </a:p>
          <a:p>
            <a:r>
              <a:rPr lang="en-US" sz="800" dirty="0"/>
              <a:t>National Organization to Insure a Sound-Controlled Environment (NOISE)</a:t>
            </a:r>
          </a:p>
          <a:p>
            <a:r>
              <a:rPr lang="en-US" sz="800" dirty="0"/>
              <a:t>National Renewable Energy Laboratory</a:t>
            </a:r>
          </a:p>
          <a:p>
            <a:r>
              <a:rPr lang="en-US" sz="800" dirty="0"/>
              <a:t>Palisades Citizens Association</a:t>
            </a:r>
          </a:p>
          <a:p>
            <a:r>
              <a:rPr lang="en-US" sz="800" dirty="0"/>
              <a:t>Pacific Northwest National Laboratory</a:t>
            </a:r>
          </a:p>
          <a:p>
            <a:r>
              <a:rPr lang="en-US" sz="800" dirty="0"/>
              <a:t>Port of Portland</a:t>
            </a:r>
          </a:p>
          <a:p>
            <a:r>
              <a:rPr lang="en-US" sz="800" dirty="0"/>
              <a:t>Port of Seattle</a:t>
            </a:r>
          </a:p>
          <a:p>
            <a:r>
              <a:rPr lang="en-US" sz="800" dirty="0"/>
              <a:t>Rolls Royce</a:t>
            </a:r>
          </a:p>
          <a:p>
            <a:r>
              <a:rPr lang="en-US" sz="800" dirty="0"/>
              <a:t>SAFRAN</a:t>
            </a:r>
          </a:p>
          <a:p>
            <a:r>
              <a:rPr lang="en-US" sz="800" dirty="0"/>
              <a:t>San Francisco International Airport</a:t>
            </a:r>
          </a:p>
          <a:p>
            <a:r>
              <a:rPr lang="en-US" sz="800" dirty="0"/>
              <a:t>Spokane International Airport</a:t>
            </a:r>
          </a:p>
          <a:p>
            <a:r>
              <a:rPr lang="en-US" sz="800" dirty="0"/>
              <a:t>Sustainable Aviation, UK</a:t>
            </a:r>
          </a:p>
          <a:p>
            <a:r>
              <a:rPr lang="en-US" sz="800" dirty="0"/>
              <a:t>United Airlines</a:t>
            </a:r>
          </a:p>
          <a:p>
            <a:r>
              <a:rPr lang="en-US" sz="800" dirty="0"/>
              <a:t>United States Air Force Research Laboratory</a:t>
            </a:r>
          </a:p>
          <a:p>
            <a:r>
              <a:rPr lang="en-US" sz="800" dirty="0"/>
              <a:t>United Technologies Research Center (United Technologies Corporation)</a:t>
            </a:r>
          </a:p>
          <a:p>
            <a:r>
              <a:rPr lang="en-US" sz="800" dirty="0"/>
              <a:t>Weyerhaeuser NR</a:t>
            </a:r>
          </a:p>
          <a:p>
            <a:r>
              <a:rPr lang="en-US" sz="800" dirty="0"/>
              <a:t>Wyle</a:t>
            </a:r>
          </a:p>
          <a:p>
            <a:r>
              <a:rPr lang="en-US" sz="800" dirty="0" err="1"/>
              <a:t>ZeaChem</a:t>
            </a:r>
            <a:endParaRPr lang="en-US" sz="800" dirty="0"/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11" name="Content Placeholder 8"/>
          <p:cNvSpPr txBox="1">
            <a:spLocks/>
          </p:cNvSpPr>
          <p:nvPr/>
        </p:nvSpPr>
        <p:spPr bwMode="auto">
          <a:xfrm>
            <a:off x="76206" y="571508"/>
            <a:ext cx="2514599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100" u="sng" dirty="0" smtClean="0">
                <a:solidFill>
                  <a:srgbClr val="000000"/>
                </a:solidFill>
              </a:rPr>
              <a:t>University Partners</a:t>
            </a:r>
          </a:p>
          <a:p>
            <a:r>
              <a:rPr lang="en-US" sz="900" dirty="0" smtClean="0">
                <a:solidFill>
                  <a:srgbClr val="000000"/>
                </a:solidFill>
              </a:rPr>
              <a:t>Boston </a:t>
            </a:r>
            <a:r>
              <a:rPr lang="en-US" sz="900" dirty="0">
                <a:solidFill>
                  <a:srgbClr val="000000"/>
                </a:solidFill>
              </a:rPr>
              <a:t>University</a:t>
            </a:r>
          </a:p>
          <a:p>
            <a:r>
              <a:rPr lang="en-US" sz="900" dirty="0" smtClean="0">
                <a:solidFill>
                  <a:srgbClr val="000000"/>
                </a:solidFill>
              </a:rPr>
              <a:t>University </a:t>
            </a:r>
            <a:r>
              <a:rPr lang="en-US" sz="900" dirty="0">
                <a:solidFill>
                  <a:srgbClr val="000000"/>
                </a:solidFill>
              </a:rPr>
              <a:t>of Dayton</a:t>
            </a:r>
          </a:p>
          <a:p>
            <a:r>
              <a:rPr lang="en-US" sz="900" dirty="0" smtClean="0">
                <a:solidFill>
                  <a:srgbClr val="000000"/>
                </a:solidFill>
              </a:rPr>
              <a:t>Georgia </a:t>
            </a:r>
            <a:r>
              <a:rPr lang="en-US" sz="900" dirty="0">
                <a:solidFill>
                  <a:srgbClr val="000000"/>
                </a:solidFill>
              </a:rPr>
              <a:t>Institute of Technology</a:t>
            </a:r>
          </a:p>
          <a:p>
            <a:r>
              <a:rPr lang="en-US" sz="900" dirty="0" smtClean="0">
                <a:solidFill>
                  <a:srgbClr val="000000"/>
                </a:solidFill>
              </a:rPr>
              <a:t>University </a:t>
            </a:r>
            <a:r>
              <a:rPr lang="en-US" sz="900" dirty="0">
                <a:solidFill>
                  <a:srgbClr val="000000"/>
                </a:solidFill>
              </a:rPr>
              <a:t>of Hawaii</a:t>
            </a:r>
          </a:p>
          <a:p>
            <a:r>
              <a:rPr lang="en-US" sz="900" dirty="0" smtClean="0">
                <a:solidFill>
                  <a:srgbClr val="000000"/>
                </a:solidFill>
              </a:rPr>
              <a:t>Massachusetts </a:t>
            </a:r>
            <a:r>
              <a:rPr lang="en-US" sz="900" dirty="0">
                <a:solidFill>
                  <a:srgbClr val="000000"/>
                </a:solidFill>
              </a:rPr>
              <a:t>Institute of Technology</a:t>
            </a:r>
          </a:p>
          <a:p>
            <a:r>
              <a:rPr lang="en-US" sz="900" dirty="0" smtClean="0">
                <a:solidFill>
                  <a:srgbClr val="000000"/>
                </a:solidFill>
              </a:rPr>
              <a:t>University </a:t>
            </a:r>
            <a:r>
              <a:rPr lang="en-US" sz="900" dirty="0">
                <a:solidFill>
                  <a:srgbClr val="000000"/>
                </a:solidFill>
              </a:rPr>
              <a:t>of Illinois at Urbana-Champaign</a:t>
            </a:r>
          </a:p>
          <a:p>
            <a:r>
              <a:rPr lang="en-US" sz="900" dirty="0" smtClean="0">
                <a:solidFill>
                  <a:srgbClr val="000000"/>
                </a:solidFill>
              </a:rPr>
              <a:t>Missouri </a:t>
            </a:r>
            <a:r>
              <a:rPr lang="en-US" sz="900" dirty="0">
                <a:solidFill>
                  <a:srgbClr val="000000"/>
                </a:solidFill>
              </a:rPr>
              <a:t>University of Science and Technology</a:t>
            </a:r>
          </a:p>
          <a:p>
            <a:r>
              <a:rPr lang="en-US" sz="900" dirty="0" smtClean="0">
                <a:solidFill>
                  <a:srgbClr val="000000"/>
                </a:solidFill>
              </a:rPr>
              <a:t>University </a:t>
            </a:r>
            <a:r>
              <a:rPr lang="en-US" sz="900" dirty="0">
                <a:solidFill>
                  <a:srgbClr val="000000"/>
                </a:solidFill>
              </a:rPr>
              <a:t>of North Carolina at Chapel Hill</a:t>
            </a:r>
          </a:p>
          <a:p>
            <a:r>
              <a:rPr lang="en-US" sz="900" dirty="0" smtClean="0">
                <a:solidFill>
                  <a:srgbClr val="000000"/>
                </a:solidFill>
              </a:rPr>
              <a:t>Oregon </a:t>
            </a:r>
            <a:r>
              <a:rPr lang="en-US" sz="900" dirty="0">
                <a:solidFill>
                  <a:srgbClr val="000000"/>
                </a:solidFill>
              </a:rPr>
              <a:t>State University</a:t>
            </a:r>
          </a:p>
          <a:p>
            <a:r>
              <a:rPr lang="en-US" sz="900" dirty="0" smtClean="0">
                <a:solidFill>
                  <a:srgbClr val="000000"/>
                </a:solidFill>
              </a:rPr>
              <a:t>University </a:t>
            </a:r>
            <a:r>
              <a:rPr lang="en-US" sz="900" dirty="0">
                <a:solidFill>
                  <a:srgbClr val="000000"/>
                </a:solidFill>
              </a:rPr>
              <a:t>of Pennsylvania</a:t>
            </a:r>
          </a:p>
          <a:p>
            <a:r>
              <a:rPr lang="en-US" sz="900" dirty="0" smtClean="0">
                <a:solidFill>
                  <a:srgbClr val="000000"/>
                </a:solidFill>
              </a:rPr>
              <a:t>Pennsylvania </a:t>
            </a:r>
            <a:r>
              <a:rPr lang="en-US" sz="900" dirty="0">
                <a:solidFill>
                  <a:srgbClr val="000000"/>
                </a:solidFill>
              </a:rPr>
              <a:t>State University</a:t>
            </a:r>
          </a:p>
          <a:p>
            <a:r>
              <a:rPr lang="en-US" sz="900" dirty="0" smtClean="0">
                <a:solidFill>
                  <a:srgbClr val="000000"/>
                </a:solidFill>
              </a:rPr>
              <a:t>University </a:t>
            </a:r>
            <a:r>
              <a:rPr lang="en-US" sz="900" dirty="0">
                <a:solidFill>
                  <a:srgbClr val="000000"/>
                </a:solidFill>
              </a:rPr>
              <a:t>of Tennessee, Knoxville</a:t>
            </a:r>
          </a:p>
          <a:p>
            <a:r>
              <a:rPr lang="en-US" sz="900" dirty="0" smtClean="0">
                <a:solidFill>
                  <a:srgbClr val="000000"/>
                </a:solidFill>
              </a:rPr>
              <a:t>Purdue </a:t>
            </a:r>
            <a:r>
              <a:rPr lang="en-US" sz="900" dirty="0">
                <a:solidFill>
                  <a:srgbClr val="000000"/>
                </a:solidFill>
              </a:rPr>
              <a:t>University</a:t>
            </a:r>
          </a:p>
          <a:p>
            <a:r>
              <a:rPr lang="en-US" sz="900" dirty="0" smtClean="0">
                <a:solidFill>
                  <a:srgbClr val="000000"/>
                </a:solidFill>
              </a:rPr>
              <a:t>University </a:t>
            </a:r>
            <a:r>
              <a:rPr lang="en-US" sz="900" dirty="0">
                <a:solidFill>
                  <a:srgbClr val="000000"/>
                </a:solidFill>
              </a:rPr>
              <a:t>of Washington</a:t>
            </a:r>
          </a:p>
          <a:p>
            <a:r>
              <a:rPr lang="en-US" sz="900" dirty="0" smtClean="0">
                <a:solidFill>
                  <a:srgbClr val="000000"/>
                </a:solidFill>
              </a:rPr>
              <a:t>Stanford </a:t>
            </a:r>
            <a:r>
              <a:rPr lang="en-US" sz="900" dirty="0">
                <a:solidFill>
                  <a:srgbClr val="000000"/>
                </a:solidFill>
              </a:rPr>
              <a:t>University</a:t>
            </a:r>
          </a:p>
          <a:p>
            <a:r>
              <a:rPr lang="en-US" sz="900" dirty="0" smtClean="0">
                <a:solidFill>
                  <a:srgbClr val="000000"/>
                </a:solidFill>
              </a:rPr>
              <a:t>Washington </a:t>
            </a:r>
            <a:r>
              <a:rPr lang="en-US" sz="900" dirty="0">
                <a:solidFill>
                  <a:srgbClr val="000000"/>
                </a:solidFill>
              </a:rPr>
              <a:t>State University</a:t>
            </a:r>
          </a:p>
          <a:p>
            <a:pPr marL="0" indent="0">
              <a:buFontTx/>
              <a:buNone/>
            </a:pPr>
            <a:endParaRPr lang="en-US" sz="1100" dirty="0" smtClean="0">
              <a:solidFill>
                <a:srgbClr val="000000"/>
              </a:solidFill>
            </a:endParaRPr>
          </a:p>
          <a:p>
            <a:endParaRPr lang="en-US" sz="1100" dirty="0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590800" y="685808"/>
            <a:ext cx="0" cy="3738563"/>
          </a:xfrm>
          <a:prstGeom prst="line">
            <a:avLst/>
          </a:prstGeom>
          <a:noFill/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93774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871"/>
            <a:ext cx="8574066" cy="457200"/>
          </a:xfrm>
        </p:spPr>
        <p:txBody>
          <a:bodyPr/>
          <a:lstStyle/>
          <a:p>
            <a:r>
              <a:rPr lang="en-US" dirty="0" smtClean="0"/>
              <a:t>ASCENT University Expertise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7" y="671700"/>
            <a:ext cx="7842739" cy="366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ma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525" y="17593"/>
            <a:ext cx="1244431" cy="578425"/>
          </a:xfrm>
          <a:prstGeom prst="rect">
            <a:avLst/>
          </a:prstGeom>
        </p:spPr>
      </p:pic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6940550" y="4729163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7DB3BCF-FB08-43C7-8B4E-6CF796744B2F}" type="slidenum">
              <a:rPr lang="en-US" sz="1200" b="1">
                <a:solidFill>
                  <a:srgbClr val="FFFFFF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930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13380" b="27979"/>
          <a:stretch/>
        </p:blipFill>
        <p:spPr bwMode="auto">
          <a:xfrm>
            <a:off x="0" y="904190"/>
            <a:ext cx="9144000" cy="551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28600" y="4048124"/>
            <a:ext cx="1357312" cy="2571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Produced by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8" descr="Kwcl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8" y="4250153"/>
            <a:ext cx="1279525" cy="2266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362200" y="133350"/>
            <a:ext cx="2667000" cy="9715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rgbClr val="00CC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CAAFI 2014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eneral Meeting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&amp; Expo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6178"/>
            <a:ext cx="1981200" cy="1286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7256" y="1581150"/>
            <a:ext cx="46553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Dan Friend</a:t>
            </a:r>
            <a:r>
              <a:rPr lang="en-US" sz="4400" smtClean="0"/>
              <a:t>,</a:t>
            </a:r>
          </a:p>
          <a:p>
            <a:r>
              <a:rPr lang="en-US" sz="3200" smtClean="0"/>
              <a:t>DOC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4488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050" y="228600"/>
            <a:ext cx="7772400" cy="1028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Department of Commerce</a:t>
            </a:r>
            <a:br>
              <a:rPr lang="en-US" dirty="0" smtClean="0"/>
            </a:br>
            <a:r>
              <a:rPr lang="en-US" dirty="0" smtClean="0"/>
              <a:t>and Alternative Aviation Fuels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26907"/>
            <a:ext cx="6248400" cy="1143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Daniel G. Friend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Special Assistant to the Director (Energy Research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National Institute of Standards and Technology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Office </a:t>
            </a:r>
            <a:r>
              <a:rPr lang="en-US" sz="1800" dirty="0">
                <a:solidFill>
                  <a:schemeClr val="tx1"/>
                </a:solidFill>
              </a:rPr>
              <a:t>of Special Programs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Boulder, CO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29400" y="4743450"/>
            <a:ext cx="233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Daniel.friend@nist.gov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 descr="doc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0097" y="3184859"/>
            <a:ext cx="226695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dfriend\Desktop\nistident_cent_200ppi_blu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20217"/>
            <a:ext cx="2166894" cy="72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676400" y="27432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prstClr val="black"/>
                </a:solidFill>
              </a:rPr>
              <a:t>Panel on </a:t>
            </a:r>
            <a:r>
              <a:rPr lang="en-US" sz="1800" i="1" dirty="0" smtClean="0">
                <a:solidFill>
                  <a:prstClr val="black"/>
                </a:solidFill>
              </a:rPr>
              <a:t>Public-Private Partnership Efforts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prstClr val="black"/>
                </a:solidFill>
              </a:rPr>
              <a:t>CAAFI General Meeting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prstClr val="black"/>
                </a:solidFill>
              </a:rPr>
              <a:t>Washington, DC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prstClr val="black"/>
                </a:solidFill>
              </a:rPr>
              <a:t>29 January 2014</a:t>
            </a:r>
          </a:p>
        </p:txBody>
      </p:sp>
    </p:spTree>
    <p:extLst>
      <p:ext uri="{BB962C8B-B14F-4D97-AF65-F5344CB8AC3E}">
        <p14:creationId xmlns:p14="http://schemas.microsoft.com/office/powerpoint/2010/main" val="368048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3450"/>
            <a:ext cx="9144000" cy="571500"/>
          </a:xfrm>
        </p:spPr>
        <p:txBody>
          <a:bodyPr/>
          <a:lstStyle/>
          <a:p>
            <a:pPr algn="ctr"/>
            <a:r>
              <a:rPr lang="en-US" sz="2400" b="1" dirty="0" smtClean="0"/>
              <a:t>National Institute of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Food </a:t>
            </a:r>
            <a:r>
              <a:rPr lang="en-US" sz="2400" b="1" dirty="0" smtClean="0"/>
              <a:t>and Agriculture Sustainable Bioenergy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3314700"/>
          </a:xfrm>
        </p:spPr>
        <p:txBody>
          <a:bodyPr/>
          <a:lstStyle/>
          <a:p>
            <a:r>
              <a:rPr lang="en-US" sz="2000" dirty="0" smtClean="0"/>
              <a:t>Facilitate system-based approaches for development of sustainable supply chains for the production of biofuels, biopower, and bioproducts.</a:t>
            </a:r>
          </a:p>
          <a:p>
            <a:r>
              <a:rPr lang="en-US" sz="2000" dirty="0" smtClean="0"/>
              <a:t>&gt;$140 M NIFA current five year investment in renewable aviation fuel supply chains.</a:t>
            </a:r>
          </a:p>
          <a:p>
            <a:pPr lvl="1"/>
            <a:r>
              <a:rPr lang="en-US" sz="1800" dirty="0" smtClean="0"/>
              <a:t>Agriculture and Food Research Initiative: $112 M </a:t>
            </a:r>
          </a:p>
          <a:p>
            <a:pPr lvl="1">
              <a:buNone/>
            </a:pPr>
            <a:r>
              <a:rPr lang="en-US" sz="1800" dirty="0" smtClean="0"/>
              <a:t>	(four projects)</a:t>
            </a:r>
          </a:p>
          <a:p>
            <a:pPr lvl="1"/>
            <a:r>
              <a:rPr lang="en-US" sz="1800" dirty="0" smtClean="0"/>
              <a:t>Biomass Research and Development Initiative: $20 M</a:t>
            </a:r>
          </a:p>
          <a:p>
            <a:pPr lvl="1">
              <a:buNone/>
            </a:pPr>
            <a:r>
              <a:rPr lang="en-US" sz="1800" dirty="0" smtClean="0"/>
              <a:t>	(three projects)</a:t>
            </a:r>
          </a:p>
          <a:p>
            <a:pPr lvl="1"/>
            <a:r>
              <a:rPr lang="en-US" sz="1800" dirty="0" smtClean="0"/>
              <a:t>Non-competitive: ~$6 M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4524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28801" y="215102"/>
            <a:ext cx="7010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DOC  “… promotes </a:t>
            </a:r>
            <a:r>
              <a:rPr lang="en-US" sz="2000" dirty="0">
                <a:solidFill>
                  <a:srgbClr val="000000"/>
                </a:solidFill>
              </a:rPr>
              <a:t>job creation, economic growth, sustainable development and improved standards of living for all Americans by working in partnership with businesses, universities, communities and our nation’s </a:t>
            </a:r>
            <a:r>
              <a:rPr lang="en-US" sz="2000" dirty="0" smtClean="0">
                <a:solidFill>
                  <a:srgbClr val="000000"/>
                </a:solidFill>
              </a:rPr>
              <a:t>workers.   … </a:t>
            </a:r>
            <a:r>
              <a:rPr lang="en-US" sz="2000" dirty="0">
                <a:solidFill>
                  <a:srgbClr val="000000"/>
                </a:solidFill>
              </a:rPr>
              <a:t>a wide range of responsibilities in the areas of trade, economic development, technology, entrepreneurship and business development, environmental stewardship, and statistical research and analysis</a:t>
            </a:r>
            <a:r>
              <a:rPr lang="en-US" sz="2000" dirty="0" smtClean="0">
                <a:solidFill>
                  <a:srgbClr val="000000"/>
                </a:solidFill>
              </a:rPr>
              <a:t>.”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C:\Users\dfriend\Desktop\official_photo_secretary_penny_pritzker-2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14" y="115247"/>
            <a:ext cx="1472475" cy="137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friend\Desktop\gallagher_headshot_june-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79" y="1657352"/>
            <a:ext cx="903586" cy="94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2744494"/>
            <a:ext cx="8991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Bureau of Economic Analysis (</a:t>
            </a:r>
            <a:r>
              <a:rPr lang="en-US" dirty="0" smtClean="0">
                <a:solidFill>
                  <a:srgbClr val="000000"/>
                </a:solidFill>
              </a:rPr>
              <a:t>BEA)		Bureau </a:t>
            </a:r>
            <a:r>
              <a:rPr lang="en-US" dirty="0">
                <a:solidFill>
                  <a:srgbClr val="000000"/>
                </a:solidFill>
              </a:rPr>
              <a:t>of Industry and Security (BIS)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U.S. Census Bureau    </a:t>
            </a:r>
            <a:r>
              <a:rPr lang="en-US" dirty="0" smtClean="0">
                <a:solidFill>
                  <a:srgbClr val="000000"/>
                </a:solidFill>
              </a:rPr>
              <a:t>	Economic </a:t>
            </a:r>
            <a:r>
              <a:rPr lang="en-US" dirty="0">
                <a:solidFill>
                  <a:srgbClr val="000000"/>
                </a:solidFill>
              </a:rPr>
              <a:t>Development Administration (EDA)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Economics and Statistics Administration (ESA) 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International Trade Administration (ITA)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Minority Business Development Agency (MBDA)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National Oceanic and Atmospheric Administration (NOAA)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National Telecommunications and Information Administration (NTIA)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National Institute of Standards and Technology (NIST)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National Technical Information Service (NTIS) 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U.S. Patent and Trademark Office (USPTO</a:t>
            </a:r>
          </a:p>
        </p:txBody>
      </p:sp>
      <p:pic>
        <p:nvPicPr>
          <p:cNvPr id="7" name="Picture 6" descr="doc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2115845"/>
            <a:ext cx="8382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48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771650"/>
            <a:ext cx="7848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Minimize the barriers--associated with technical uncertainties, incompatibility of standards, and trade impediments--for adoption of drop-in alternative jet fuels. 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b="1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Activities: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cs typeface="Arial"/>
              </a:rPr>
              <a:t>Lead efforts to resolve barriers to international trade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cs typeface="Arial"/>
              </a:rPr>
              <a:t>Evaluate and assess climate change and ecosystem implications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cs typeface="Arial"/>
              </a:rPr>
              <a:t>Conduct measurements and develop measurement methods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cs typeface="Arial"/>
              </a:rPr>
              <a:t>Work with standards developing organizations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cs typeface="Arial"/>
              </a:rPr>
              <a:t>Support economic development &amp; tech needs of small/mid-size manufacturing enterprises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cs typeface="Arial"/>
              </a:rPr>
              <a:t>Protect intellectual property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95204"/>
              </p:ext>
            </p:extLst>
          </p:nvPr>
        </p:nvGraphicFramePr>
        <p:xfrm>
          <a:off x="76215" y="171455"/>
          <a:ext cx="8915399" cy="1703045"/>
        </p:xfrm>
        <a:graphic>
          <a:graphicData uri="http://schemas.openxmlformats.org/drawingml/2006/table">
            <a:tbl>
              <a:tblPr/>
              <a:tblGrid>
                <a:gridCol w="1927294"/>
                <a:gridCol w="4518868"/>
                <a:gridCol w="2469237"/>
              </a:tblGrid>
              <a:tr h="170304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lvetica" charset="0"/>
                          <a:cs typeface="Helvetica" charset="0"/>
                        </a:rPr>
                        <a:t>Promoting </a:t>
                      </a: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lvetica" charset="0"/>
                          <a:cs typeface="Helvetica" charset="0"/>
                        </a:rPr>
                        <a:t>foreign direct investment and export opportunities for U.S. companies;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lvetica" charset="0"/>
                          <a:cs typeface="Helvetica" charset="0"/>
                        </a:rPr>
                        <a:t>technologies and atmospheric measurements in support of decision making related to global climate change;</a:t>
                      </a: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lvetica" charset="0"/>
                          <a:cs typeface="Helvetica" charset="0"/>
                        </a:rPr>
                        <a:t> Advancing measurements and standards; resolving issues preventing innovation and trade.</a:t>
                      </a:r>
                    </a:p>
                  </a:txBody>
                  <a:tcPr marL="91435" marR="91435" marT="34277" marB="3427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lvetica" charset="0"/>
                          <a:cs typeface="Helvetica" charset="0"/>
                        </a:rPr>
                        <a:t>Organizing events to assist foreign investment in the U.S.; assisting in selling and licensing of relevant products and technologies to overseas clients; promoting harmonization of international standards and practices. Developing atmospheric chemistry, transport, and climate models; developing atmospheric measurement techniques and instruments; conducting atmospheric measurements from a variety of platforms; evaluating the role of aircraft emission sources in the troposphere and stratosphere; evaluating the potential impacts on ecosystems. </a:t>
                      </a: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lvetica" charset="0"/>
                          <a:cs typeface="Helvetica" charset="0"/>
                        </a:rPr>
                        <a:t>Developing measurement methods and performing measurements; providing calibrations; developing reference materials and reference data; supporting development of standards.</a:t>
                      </a:r>
                    </a:p>
                  </a:txBody>
                  <a:tcPr marL="91435" marR="91435" marT="34277" marB="3427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To facilitate successful commercial deployment and trade in fuels. </a:t>
                      </a:r>
                      <a:r>
                        <a:rPr kumimoji="0" lang="en-US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lvetica" charset="0"/>
                          <a:cs typeface="Helvetica" charset="0"/>
                        </a:rPr>
                        <a:t>To assess the role of emissions from the use of  alternative jet fuels in the climate system and ecosystems. </a:t>
                      </a:r>
                      <a:r>
                        <a:rPr kumimoji="0" lang="en-US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+mn-cs"/>
                        </a:rPr>
                        <a:t>To eliminate measurement and standards barriers that inhibit innovation and trade in alternative jet fuels.</a:t>
                      </a:r>
                    </a:p>
                  </a:txBody>
                  <a:tcPr marL="91435" marR="91435" marT="34277" marB="3427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278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74295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International Trade Administration</a:t>
            </a:r>
            <a:br>
              <a:rPr lang="en-US" sz="3200" dirty="0" smtClean="0">
                <a:solidFill>
                  <a:srgbClr val="C00000"/>
                </a:solidFill>
              </a:rPr>
            </a:br>
            <a:r>
              <a:rPr lang="en-US" sz="3200" i="1" dirty="0" smtClean="0">
                <a:solidFill>
                  <a:srgbClr val="C00000"/>
                </a:solidFill>
              </a:rPr>
              <a:t>Partnering with CAAFI</a:t>
            </a:r>
            <a:endParaRPr lang="en-US" sz="3200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57251"/>
            <a:ext cx="8915400" cy="3314700"/>
          </a:xfrm>
        </p:spPr>
        <p:txBody>
          <a:bodyPr/>
          <a:lstStyle/>
          <a:p>
            <a:r>
              <a:rPr lang="en-US" sz="2400" dirty="0"/>
              <a:t>Global </a:t>
            </a:r>
            <a:r>
              <a:rPr lang="en-US" sz="2400" dirty="0" smtClean="0"/>
              <a:t>network of industry &amp; international business experts—help U.S. companies compete</a:t>
            </a:r>
          </a:p>
          <a:p>
            <a:r>
              <a:rPr lang="en-US" sz="2400" dirty="0" err="1" smtClean="0"/>
              <a:t>SelectUSA</a:t>
            </a:r>
            <a:r>
              <a:rPr lang="en-US" sz="2400" dirty="0" smtClean="0"/>
              <a:t> program to promote opportunities and investment </a:t>
            </a:r>
            <a:r>
              <a:rPr lang="en-US" sz="2000" dirty="0" smtClean="0"/>
              <a:t>(</a:t>
            </a:r>
            <a:r>
              <a:rPr lang="en-US" sz="2000" dirty="0" smtClean="0">
                <a:hlinkClick r:id="rId2"/>
              </a:rPr>
              <a:t>http://selectusa.commerce.gov</a:t>
            </a:r>
            <a:r>
              <a:rPr lang="en-US" sz="2000" dirty="0" smtClean="0"/>
              <a:t>) </a:t>
            </a:r>
          </a:p>
          <a:p>
            <a:r>
              <a:rPr lang="en-US" sz="2400" dirty="0" smtClean="0"/>
              <a:t>150 industry experts in DC; </a:t>
            </a:r>
            <a:r>
              <a:rPr lang="en-US" sz="2400" dirty="0"/>
              <a:t>offices in 70 countries, 100 U.S. cities</a:t>
            </a:r>
            <a:r>
              <a:rPr lang="en-US" sz="2400" dirty="0" smtClean="0"/>
              <a:t>—trade data and analysis</a:t>
            </a:r>
          </a:p>
          <a:p>
            <a:r>
              <a:rPr lang="en-US" sz="2400" dirty="0" smtClean="0"/>
              <a:t>Hosted first CAAFI Business Team </a:t>
            </a:r>
            <a:r>
              <a:rPr lang="en-US" sz="2400" dirty="0" err="1" smtClean="0"/>
              <a:t>Mtg</a:t>
            </a:r>
            <a:r>
              <a:rPr lang="en-US" sz="2400" dirty="0" smtClean="0"/>
              <a:t> in 2008</a:t>
            </a:r>
          </a:p>
          <a:p>
            <a:r>
              <a:rPr lang="en-US" sz="2400" dirty="0" smtClean="0"/>
              <a:t>Worked with CAAFI and </a:t>
            </a:r>
            <a:r>
              <a:rPr lang="en-US" sz="2400" dirty="0" err="1" smtClean="0"/>
              <a:t>Kallman</a:t>
            </a:r>
            <a:r>
              <a:rPr lang="en-US" sz="2400" dirty="0" smtClean="0"/>
              <a:t> to promote business opportunities and foreign direct investment—airshows</a:t>
            </a:r>
          </a:p>
          <a:p>
            <a:r>
              <a:rPr lang="en-US" sz="2400" dirty="0" smtClean="0"/>
              <a:t>Works with CAAFI to connect alt fuels companies with DOC resources (local, global)</a:t>
            </a:r>
          </a:p>
          <a:p>
            <a:pPr marL="0" indent="0">
              <a:buNone/>
            </a:pPr>
            <a:r>
              <a:rPr lang="en-US" sz="2400" dirty="0" smtClean="0"/>
              <a:t>Alexis </a:t>
            </a:r>
            <a:r>
              <a:rPr lang="en-US" sz="2400" dirty="0" err="1" smtClean="0"/>
              <a:t>Haakensen</a:t>
            </a:r>
            <a:r>
              <a:rPr lang="en-US" sz="2400" dirty="0" smtClean="0"/>
              <a:t>	</a:t>
            </a:r>
            <a:r>
              <a:rPr lang="en-US" sz="2000" dirty="0" smtClean="0">
                <a:hlinkClick r:id="rId3"/>
              </a:rPr>
              <a:t>alexis.haakensen@trade.gov</a:t>
            </a:r>
            <a:endParaRPr lang="en-US" sz="2000" dirty="0" smtClean="0"/>
          </a:p>
          <a:p>
            <a:pPr marL="0" indent="0">
              <a:buNone/>
            </a:pPr>
            <a:r>
              <a:rPr lang="en-US" sz="2400" dirty="0"/>
              <a:t>Cora </a:t>
            </a:r>
            <a:r>
              <a:rPr lang="en-US" sz="2400" dirty="0" smtClean="0"/>
              <a:t>Dickson		</a:t>
            </a:r>
            <a:r>
              <a:rPr lang="en-US" sz="2000" u="sng" dirty="0">
                <a:solidFill>
                  <a:srgbClr val="0070C0"/>
                </a:solidFill>
              </a:rPr>
              <a:t>cora.dickson@trade.gov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14300"/>
            <a:ext cx="8839200" cy="628650"/>
          </a:xfrm>
        </p:spPr>
        <p:txBody>
          <a:bodyPr/>
          <a:lstStyle/>
          <a:p>
            <a:r>
              <a:rPr lang="en-US" sz="3200" b="1" dirty="0">
                <a:solidFill>
                  <a:srgbClr val="A50021"/>
                </a:solidFill>
                <a:latin typeface="Arial" pitchFamily="34" charset="0"/>
              </a:rPr>
              <a:t>NIST </a:t>
            </a:r>
            <a:r>
              <a:rPr lang="en-US" sz="3200" b="1" dirty="0" smtClean="0">
                <a:solidFill>
                  <a:srgbClr val="A50021"/>
                </a:solidFill>
                <a:latin typeface="Arial" pitchFamily="34" charset="0"/>
              </a:rPr>
              <a:t>Metrology, Standards, and Technology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605864"/>
            <a:ext cx="5257800" cy="1543050"/>
          </a:xfrm>
        </p:spPr>
        <p:txBody>
          <a:bodyPr/>
          <a:lstStyle/>
          <a:p>
            <a:r>
              <a:rPr lang="en-US" sz="1600" dirty="0" smtClean="0"/>
              <a:t>Fundamental Research</a:t>
            </a:r>
          </a:p>
          <a:p>
            <a:r>
              <a:rPr lang="en-US" sz="1600" dirty="0" smtClean="0"/>
              <a:t>Measurement Services</a:t>
            </a:r>
          </a:p>
          <a:p>
            <a:r>
              <a:rPr lang="en-US" sz="1600" dirty="0" smtClean="0"/>
              <a:t>Standards Support</a:t>
            </a:r>
          </a:p>
          <a:p>
            <a:pPr lvl="1"/>
            <a:r>
              <a:rPr lang="en-US" sz="1600" dirty="0" smtClean="0"/>
              <a:t>U.S. Inquiry Point WTO TBT</a:t>
            </a:r>
          </a:p>
          <a:p>
            <a:pPr lvl="1"/>
            <a:r>
              <a:rPr lang="en-US" sz="2000" dirty="0" smtClean="0"/>
              <a:t>www.nist.gov/sco</a:t>
            </a:r>
            <a:endParaRPr lang="en-US" sz="2000" dirty="0"/>
          </a:p>
        </p:txBody>
      </p:sp>
      <p:pic>
        <p:nvPicPr>
          <p:cNvPr id="2050" name="Picture 2" descr="David Winelan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319" y="742950"/>
            <a:ext cx="2286000" cy="172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1791" y="2228858"/>
            <a:ext cx="8229600" cy="203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+mn-lt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+mn-lt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+mn-lt"/>
              </a:defRPr>
            </a:lvl5pPr>
            <a:lvl6pPr marL="1919288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+mn-lt"/>
              </a:defRPr>
            </a:lvl6pPr>
            <a:lvl7pPr marL="2376488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+mn-lt"/>
              </a:defRPr>
            </a:lvl7pPr>
            <a:lvl8pPr marL="2833688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+mn-lt"/>
              </a:defRPr>
            </a:lvl8pPr>
            <a:lvl9pPr marL="3290888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>
                <a:solidFill>
                  <a:srgbClr val="000000"/>
                </a:solidFill>
              </a:rPr>
              <a:t>Standard Reference Materials</a:t>
            </a:r>
          </a:p>
          <a:p>
            <a:pPr lvl="1">
              <a:buClr>
                <a:srgbClr val="FF0000"/>
              </a:buClr>
            </a:pPr>
            <a:r>
              <a:rPr lang="en-US" sz="1800" kern="0" dirty="0" smtClean="0">
                <a:solidFill>
                  <a:srgbClr val="000000"/>
                </a:solidFill>
              </a:rPr>
              <a:t>Physical artifacts with certified physical and/or chemical properties</a:t>
            </a:r>
          </a:p>
          <a:p>
            <a:r>
              <a:rPr lang="en-US" sz="1800" kern="0" dirty="0" smtClean="0">
                <a:solidFill>
                  <a:srgbClr val="000000"/>
                </a:solidFill>
              </a:rPr>
              <a:t>Standard Reference Data</a:t>
            </a:r>
          </a:p>
          <a:p>
            <a:pPr lvl="1">
              <a:buClr>
                <a:srgbClr val="FF0000"/>
              </a:buClr>
            </a:pPr>
            <a:r>
              <a:rPr lang="en-US" sz="1800" kern="0" dirty="0" smtClean="0">
                <a:solidFill>
                  <a:srgbClr val="000000"/>
                </a:solidFill>
              </a:rPr>
              <a:t>Evaluated numeric data on physical or chemical properties</a:t>
            </a:r>
          </a:p>
          <a:p>
            <a:pPr lvl="1">
              <a:buClr>
                <a:srgbClr val="FF0000"/>
              </a:buClr>
            </a:pPr>
            <a:r>
              <a:rPr lang="en-US" sz="1800" kern="0" dirty="0" smtClean="0">
                <a:solidFill>
                  <a:srgbClr val="000000"/>
                </a:solidFill>
              </a:rPr>
              <a:t>Scientific algorithms on behavior of systems</a:t>
            </a:r>
          </a:p>
          <a:p>
            <a:r>
              <a:rPr lang="en-US" sz="1800" kern="0" dirty="0" smtClean="0">
                <a:solidFill>
                  <a:srgbClr val="000000"/>
                </a:solidFill>
              </a:rPr>
              <a:t>Calibrations</a:t>
            </a:r>
          </a:p>
        </p:txBody>
      </p:sp>
      <p:pic>
        <p:nvPicPr>
          <p:cNvPr id="8" name="Picture 2" descr="C:\Documents and Settings\dfriend\Desktop\Berries_1-1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98286"/>
            <a:ext cx="1752600" cy="86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Documents and Settings\dfriend\Desktop\kinetics21_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51114"/>
            <a:ext cx="2146300" cy="120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Documents and Settings\dfriend\Desktop\mlab_insideou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4" y="3678901"/>
            <a:ext cx="1762539" cy="140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77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0110" y="114300"/>
            <a:ext cx="8077200" cy="74295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/>
              </a:rPr>
              <a:t>NIST Partnership Opportunities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0110" y="813946"/>
            <a:ext cx="881769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User Facilities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Center for </a:t>
            </a:r>
            <a:r>
              <a:rPr lang="en-US" sz="1400" dirty="0" err="1">
                <a:solidFill>
                  <a:prstClr val="black"/>
                </a:solidFill>
              </a:rPr>
              <a:t>Nanoscale</a:t>
            </a:r>
            <a:r>
              <a:rPr lang="en-US" sz="1400" dirty="0">
                <a:solidFill>
                  <a:prstClr val="black"/>
                </a:solidFill>
              </a:rPr>
              <a:t> Science and Technology (CNST)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NIST Center for Neutron Research (NCNR)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Manufacturing Extension Partnership (MEP) </a:t>
            </a:r>
            <a:endParaRPr lang="en-US" sz="1400" dirty="0" smtClean="0">
              <a:solidFill>
                <a:prstClr val="black"/>
              </a:solidFill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1200 </a:t>
            </a:r>
            <a:r>
              <a:rPr lang="en-US" sz="1400" dirty="0" smtClean="0">
                <a:solidFill>
                  <a:prstClr val="black"/>
                </a:solidFill>
              </a:rPr>
              <a:t>technical experts; centers </a:t>
            </a:r>
            <a:r>
              <a:rPr lang="en-US" sz="1400" dirty="0">
                <a:solidFill>
                  <a:prstClr val="black"/>
                </a:solidFill>
              </a:rPr>
              <a:t>in every state </a:t>
            </a:r>
            <a:endParaRPr lang="en-US" sz="1400" dirty="0" smtClean="0">
              <a:solidFill>
                <a:prstClr val="black"/>
              </a:solidFill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Make it in America; E3—Economy, Energy, Environment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hlinkClick r:id="rId3"/>
              </a:rPr>
              <a:t>www.nist.gov/mep</a:t>
            </a:r>
            <a:endParaRPr lang="en-US" sz="1400" dirty="0" smtClean="0">
              <a:solidFill>
                <a:prstClr val="black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Laboratory Programs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Collaborations, CRADAs, …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Contacts:	Dan Friend (Office of Special Programs) </a:t>
            </a:r>
            <a:r>
              <a:rPr lang="en-US" sz="1400" u="sng" dirty="0" smtClean="0">
                <a:solidFill>
                  <a:srgbClr val="0070C0"/>
                </a:solidFill>
              </a:rPr>
              <a:t>daniel.friend@nist.gov</a:t>
            </a:r>
            <a:endParaRPr lang="en-US" sz="1400" u="sng" dirty="0">
              <a:solidFill>
                <a:srgbClr val="0070C0"/>
              </a:solidFill>
            </a:endParaRPr>
          </a:p>
          <a:p>
            <a:pPr marL="0" lvl="4">
              <a:spcBef>
                <a:spcPts val="600"/>
              </a:spcBef>
              <a:spcAft>
                <a:spcPts val="600"/>
              </a:spcAft>
            </a:pPr>
            <a:r>
              <a:rPr lang="en-US" sz="1400" dirty="0" smtClean="0">
                <a:solidFill>
                  <a:prstClr val="black"/>
                </a:solidFill>
              </a:rPr>
              <a:t>		Nick </a:t>
            </a:r>
            <a:r>
              <a:rPr lang="en-US" sz="1400" dirty="0">
                <a:solidFill>
                  <a:prstClr val="black"/>
                </a:solidFill>
              </a:rPr>
              <a:t>Barbosa </a:t>
            </a:r>
            <a:r>
              <a:rPr lang="en-US" sz="1400" dirty="0" smtClean="0">
                <a:solidFill>
                  <a:prstClr val="black"/>
                </a:solidFill>
              </a:rPr>
              <a:t>(Material Measurement Laboratory) 				</a:t>
            </a:r>
            <a:r>
              <a:rPr lang="en-US" sz="1400" u="sng" dirty="0" smtClean="0">
                <a:solidFill>
                  <a:srgbClr val="0070C0"/>
                </a:solidFill>
              </a:rPr>
              <a:t>nicholas.barbosa@nist.gov</a:t>
            </a:r>
            <a:endParaRPr lang="en-US" sz="1400" u="sng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3974" y="4651139"/>
            <a:ext cx="13877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NIST</a:t>
            </a:r>
            <a:endParaRPr lang="en-US" sz="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t="3557" r="13806" b="9364"/>
          <a:stretch>
            <a:fillRect/>
          </a:stretch>
        </p:blipFill>
        <p:spPr bwMode="auto">
          <a:xfrm>
            <a:off x="59531" y="688181"/>
            <a:ext cx="3808412" cy="2143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5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1" t="39568" r="31921" b="10475"/>
          <a:stretch>
            <a:fillRect/>
          </a:stretch>
        </p:blipFill>
        <p:spPr bwMode="auto">
          <a:xfrm>
            <a:off x="23817" y="2905929"/>
            <a:ext cx="3811587" cy="214074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7" t="42999" r="57631" b="38487"/>
          <a:stretch>
            <a:fillRect/>
          </a:stretch>
        </p:blipFill>
        <p:spPr bwMode="auto">
          <a:xfrm>
            <a:off x="-47625" y="2830118"/>
            <a:ext cx="1624013" cy="11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0" t="44736" r="27586" b="48222"/>
          <a:stretch>
            <a:fillRect/>
          </a:stretch>
        </p:blipFill>
        <p:spPr bwMode="auto">
          <a:xfrm>
            <a:off x="5692078" y="4738698"/>
            <a:ext cx="1350962" cy="31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0" descr="National Institute of Standards and Technolog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5"/>
          <a:stretch>
            <a:fillRect/>
          </a:stretch>
        </p:blipFill>
        <p:spPr bwMode="auto">
          <a:xfrm>
            <a:off x="7772410" y="4763095"/>
            <a:ext cx="1127125" cy="3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11"/>
          <p:cNvSpPr txBox="1">
            <a:spLocks noChangeArrowheads="1"/>
          </p:cNvSpPr>
          <p:nvPr/>
        </p:nvSpPr>
        <p:spPr bwMode="auto">
          <a:xfrm>
            <a:off x="387350" y="4823223"/>
            <a:ext cx="34806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smtClean="0">
                <a:solidFill>
                  <a:srgbClr val="FFFFFF"/>
                </a:solidFill>
              </a:rPr>
              <a:t>T. reesei</a:t>
            </a:r>
            <a:r>
              <a:rPr lang="en-US" sz="1600" smtClean="0">
                <a:solidFill>
                  <a:srgbClr val="FFFFFF"/>
                </a:solidFill>
              </a:rPr>
              <a:t>  Cel7A cellulose interaction</a:t>
            </a:r>
          </a:p>
        </p:txBody>
      </p:sp>
      <p:sp>
        <p:nvSpPr>
          <p:cNvPr id="2057" name="Line 12"/>
          <p:cNvSpPr>
            <a:spLocks noChangeShapeType="1"/>
          </p:cNvSpPr>
          <p:nvPr/>
        </p:nvSpPr>
        <p:spPr bwMode="auto">
          <a:xfrm flipH="1">
            <a:off x="946165" y="3120637"/>
            <a:ext cx="644525" cy="26074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8" name="Text Box 13"/>
          <p:cNvSpPr txBox="1">
            <a:spLocks noChangeArrowheads="1"/>
          </p:cNvSpPr>
          <p:nvPr/>
        </p:nvSpPr>
        <p:spPr bwMode="auto">
          <a:xfrm>
            <a:off x="1633553" y="2971809"/>
            <a:ext cx="19002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Enzyme properties affect binding</a:t>
            </a:r>
          </a:p>
        </p:txBody>
      </p:sp>
      <p:sp>
        <p:nvSpPr>
          <p:cNvPr id="2059" name="Text Box 14"/>
          <p:cNvSpPr txBox="1">
            <a:spLocks noChangeArrowheads="1"/>
          </p:cNvSpPr>
          <p:nvPr/>
        </p:nvSpPr>
        <p:spPr bwMode="auto">
          <a:xfrm>
            <a:off x="142876" y="2601516"/>
            <a:ext cx="36760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Thermochemical treatment of biomass</a:t>
            </a:r>
          </a:p>
        </p:txBody>
      </p:sp>
      <p:sp>
        <p:nvSpPr>
          <p:cNvPr id="2060" name="Text Box 18"/>
          <p:cNvSpPr txBox="1">
            <a:spLocks noChangeArrowheads="1"/>
          </p:cNvSpPr>
          <p:nvPr/>
        </p:nvSpPr>
        <p:spPr bwMode="auto">
          <a:xfrm>
            <a:off x="23815" y="654844"/>
            <a:ext cx="17427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Coalesced lignin </a:t>
            </a:r>
          </a:p>
        </p:txBody>
      </p:sp>
      <p:sp>
        <p:nvSpPr>
          <p:cNvPr id="2061" name="Line 21"/>
          <p:cNvSpPr>
            <a:spLocks noChangeShapeType="1"/>
          </p:cNvSpPr>
          <p:nvPr/>
        </p:nvSpPr>
        <p:spPr bwMode="auto">
          <a:xfrm flipH="1">
            <a:off x="1631950" y="803681"/>
            <a:ext cx="39688" cy="33694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62" name="Line 22"/>
          <p:cNvSpPr>
            <a:spLocks noChangeShapeType="1"/>
          </p:cNvSpPr>
          <p:nvPr/>
        </p:nvSpPr>
        <p:spPr bwMode="auto">
          <a:xfrm>
            <a:off x="1671644" y="803682"/>
            <a:ext cx="708025" cy="71556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2063" name="Picture 23"/>
          <p:cNvPicPr>
            <a:picLocks noChangeAspect="1" noChangeArrowheads="1"/>
          </p:cNvPicPr>
          <p:nvPr/>
        </p:nvPicPr>
        <p:blipFill>
          <a:blip r:embed="rId8" cstate="print">
            <a:lum bright="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6" r="50017" b="39116"/>
          <a:stretch>
            <a:fillRect/>
          </a:stretch>
        </p:blipFill>
        <p:spPr bwMode="auto">
          <a:xfrm>
            <a:off x="2862276" y="571501"/>
            <a:ext cx="1235075" cy="85844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4" name="Line 20"/>
          <p:cNvSpPr>
            <a:spLocks noChangeShapeType="1"/>
          </p:cNvSpPr>
          <p:nvPr/>
        </p:nvSpPr>
        <p:spPr bwMode="auto">
          <a:xfrm flipV="1">
            <a:off x="1671638" y="785813"/>
            <a:ext cx="1765300" cy="1786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65" name="Text Box 24"/>
          <p:cNvSpPr txBox="1">
            <a:spLocks noChangeArrowheads="1"/>
          </p:cNvSpPr>
          <p:nvPr/>
        </p:nvSpPr>
        <p:spPr bwMode="auto">
          <a:xfrm>
            <a:off x="4203706" y="615615"/>
            <a:ext cx="501332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Interaction of T. </a:t>
            </a:r>
            <a:r>
              <a:rPr lang="en-US" i="1" dirty="0" err="1" smtClean="0">
                <a:solidFill>
                  <a:srgbClr val="000000"/>
                </a:solidFill>
              </a:rPr>
              <a:t>Reesei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</a:rPr>
              <a:t>cellulases</a:t>
            </a:r>
            <a:r>
              <a:rPr lang="en-US" i="1" dirty="0" smtClean="0">
                <a:solidFill>
                  <a:srgbClr val="000000"/>
                </a:solidFill>
              </a:rPr>
              <a:t> with lignin from thermochemical treatment using quartz-crystal micro-balance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Background:  </a:t>
            </a:r>
            <a:r>
              <a:rPr lang="en-US" u="sng" dirty="0" smtClean="0">
                <a:solidFill>
                  <a:srgbClr val="333399"/>
                </a:solidFill>
              </a:rPr>
              <a:t>Fungal </a:t>
            </a:r>
            <a:r>
              <a:rPr lang="en-US" u="sng" dirty="0" err="1" smtClean="0">
                <a:solidFill>
                  <a:srgbClr val="333399"/>
                </a:solidFill>
              </a:rPr>
              <a:t>secretome</a:t>
            </a:r>
            <a:r>
              <a:rPr lang="en-US" u="sng" dirty="0" smtClean="0">
                <a:solidFill>
                  <a:srgbClr val="333399"/>
                </a:solidFill>
              </a:rPr>
              <a:t> has many glycoside hydrolases that depolymerize cellulose and hemi-cellulose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 Enzymes work synergistically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 Productivity is lost in the presence of lignin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 smtClean="0">
                <a:solidFill>
                  <a:srgbClr val="000000"/>
                </a:solidFill>
              </a:rPr>
              <a:t>Objective: </a:t>
            </a:r>
            <a:r>
              <a:rPr lang="en-US" u="sng" dirty="0" smtClean="0">
                <a:solidFill>
                  <a:srgbClr val="333399"/>
                </a:solidFill>
              </a:rPr>
              <a:t>Investigate interaction of enzymes in presence of lignin using QCMD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TW" dirty="0" smtClean="0">
                <a:solidFill>
                  <a:srgbClr val="000000"/>
                </a:solidFill>
                <a:ea typeface="PMingLiU" pitchFamily="18" charset="-120"/>
              </a:rPr>
              <a:t> Elucidate the mechanism(s) of non-productive binding of enzymes to lignin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TW" dirty="0" smtClean="0">
                <a:solidFill>
                  <a:srgbClr val="000000"/>
                </a:solidFill>
                <a:ea typeface="PMingLiU" pitchFamily="18" charset="-120"/>
              </a:rPr>
              <a:t> specific/non-specific binding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TW" dirty="0" smtClean="0">
                <a:solidFill>
                  <a:srgbClr val="000000"/>
                </a:solidFill>
                <a:ea typeface="PMingLiU" pitchFamily="18" charset="-120"/>
              </a:rPr>
              <a:t> protein denaturation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TW" dirty="0" smtClean="0">
                <a:solidFill>
                  <a:srgbClr val="000000"/>
                </a:solidFill>
                <a:ea typeface="PMingLiU" pitchFamily="18" charset="-120"/>
              </a:rPr>
              <a:t> steric interference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TW" dirty="0" smtClean="0">
                <a:solidFill>
                  <a:srgbClr val="000000"/>
                </a:solidFill>
                <a:ea typeface="PMingLiU" pitchFamily="18" charset="-120"/>
              </a:rPr>
              <a:t> Identify which enzymes are affected and develop strategies to overcome this process impact</a:t>
            </a:r>
          </a:p>
        </p:txBody>
      </p:sp>
      <p:sp>
        <p:nvSpPr>
          <p:cNvPr id="2066" name="Text Box 19"/>
          <p:cNvSpPr txBox="1">
            <a:spLocks noChangeArrowheads="1"/>
          </p:cNvSpPr>
          <p:nvPr/>
        </p:nvSpPr>
        <p:spPr bwMode="auto">
          <a:xfrm>
            <a:off x="3295650" y="1056094"/>
            <a:ext cx="9156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srgbClr val="FFFFFF"/>
                </a:solidFill>
              </a:rPr>
              <a:t>SEM image</a:t>
            </a:r>
            <a:r>
              <a:rPr lang="en-US" sz="1400" smtClean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2067" name="Picture 1" descr="GH7_surface_pic_for_Elizabeth_slide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5" t="24428" r="26108" b="33121"/>
          <a:stretch>
            <a:fillRect/>
          </a:stretch>
        </p:blipFill>
        <p:spPr bwMode="auto">
          <a:xfrm>
            <a:off x="3011488" y="2952750"/>
            <a:ext cx="1433512" cy="94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228600" y="47828"/>
            <a:ext cx="8186738" cy="733231"/>
          </a:xfrm>
          <a:prstGeom prst="rect">
            <a:avLst/>
          </a:prstGeom>
        </p:spPr>
        <p:txBody>
          <a:bodyPr>
            <a:normAutofit fontScale="3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5500" b="1" kern="0" dirty="0" smtClean="0">
                <a:solidFill>
                  <a:srgbClr val="C00000"/>
                </a:solidFill>
              </a:rPr>
              <a:t>Next Generation Biofuels:</a:t>
            </a:r>
            <a:br>
              <a:rPr lang="en-US" sz="5500" b="1" kern="0" dirty="0" smtClean="0">
                <a:solidFill>
                  <a:srgbClr val="C00000"/>
                </a:solidFill>
              </a:rPr>
            </a:br>
            <a:r>
              <a:rPr lang="en-US" sz="4000" b="1" i="1" kern="0" dirty="0">
                <a:solidFill>
                  <a:srgbClr val="C00000"/>
                </a:solidFill>
              </a:rPr>
              <a:t>Enz</a:t>
            </a:r>
            <a:r>
              <a:rPr lang="en-US" sz="4000" b="1" i="1" kern="0" dirty="0" smtClean="0">
                <a:solidFill>
                  <a:srgbClr val="C00000"/>
                </a:solidFill>
              </a:rPr>
              <a:t>yme/thermochemical processing </a:t>
            </a:r>
            <a:r>
              <a:rPr lang="en-US" sz="4000" b="1" i="1" kern="0" dirty="0" smtClean="0">
                <a:solidFill>
                  <a:srgbClr val="000000"/>
                </a:solidFill>
              </a:rPr>
              <a:t/>
            </a:r>
            <a:br>
              <a:rPr lang="en-US" sz="4000" b="1" i="1" kern="0" dirty="0" smtClean="0">
                <a:solidFill>
                  <a:srgbClr val="000000"/>
                </a:solidFill>
              </a:rPr>
            </a:br>
            <a:endParaRPr lang="en-US" sz="4000" b="1" i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82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13380" b="27979"/>
          <a:stretch/>
        </p:blipFill>
        <p:spPr bwMode="auto">
          <a:xfrm>
            <a:off x="0" y="904190"/>
            <a:ext cx="9144000" cy="551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28600" y="4048124"/>
            <a:ext cx="1357312" cy="2571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Produced by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8" descr="Kwcl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8" y="4250153"/>
            <a:ext cx="1279525" cy="2266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362200" y="133350"/>
            <a:ext cx="2667000" cy="9715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rgbClr val="00CC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CAAFI 2014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eneral Meeting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&amp; Expo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6178"/>
            <a:ext cx="1981200" cy="1286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7256" y="1581150"/>
            <a:ext cx="46553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/>
              <a:t>Mohan Gupta,</a:t>
            </a:r>
          </a:p>
          <a:p>
            <a:r>
              <a:rPr lang="en-US" sz="3200" smtClean="0"/>
              <a:t>FAA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0018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28600"/>
            <a:ext cx="9143999" cy="25717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Development of National Alternative Jet Fuels R&amp;D Strategy</a:t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/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b="1" dirty="0" smtClean="0">
                <a:solidFill>
                  <a:schemeClr val="tx2"/>
                </a:solidFill>
              </a:rPr>
              <a:t>Research</a:t>
            </a:r>
            <a:r>
              <a:rPr lang="en-US" sz="2800" b="1" dirty="0">
                <a:solidFill>
                  <a:schemeClr val="tx2"/>
                </a:solidFill>
              </a:rPr>
              <a:t>, Development, Demonstration, and </a:t>
            </a:r>
            <a:r>
              <a:rPr lang="en-US" sz="2800" b="1" dirty="0" smtClean="0">
                <a:solidFill>
                  <a:schemeClr val="tx2"/>
                </a:solidFill>
              </a:rPr>
              <a:t>Deployment (RD3)</a:t>
            </a:r>
            <a:br>
              <a:rPr lang="en-US" sz="2800" b="1" dirty="0" smtClean="0">
                <a:solidFill>
                  <a:schemeClr val="tx2"/>
                </a:solidFill>
              </a:rPr>
            </a:br>
            <a:r>
              <a:rPr lang="en-US" sz="2800" b="1" dirty="0" smtClean="0">
                <a:solidFill>
                  <a:schemeClr val="tx2"/>
                </a:solidFill>
              </a:rPr>
              <a:t>Challenges</a:t>
            </a:r>
            <a:r>
              <a:rPr lang="en-US" sz="2800" b="1" dirty="0">
                <a:solidFill>
                  <a:schemeClr val="tx2"/>
                </a:solidFill>
              </a:rPr>
              <a:t>, Opportunities, </a:t>
            </a:r>
            <a:r>
              <a:rPr lang="en-US" sz="2800" b="1" dirty="0" smtClean="0">
                <a:solidFill>
                  <a:schemeClr val="tx2"/>
                </a:solidFill>
              </a:rPr>
              <a:t>and </a:t>
            </a:r>
            <a:r>
              <a:rPr lang="en-US" sz="2800" b="1" dirty="0">
                <a:solidFill>
                  <a:schemeClr val="tx2"/>
                </a:solidFill>
              </a:rPr>
              <a:t>Strategic Way Forward</a:t>
            </a:r>
            <a:br>
              <a:rPr lang="en-US" sz="2800" b="1" dirty="0">
                <a:solidFill>
                  <a:schemeClr val="tx2"/>
                </a:solidFill>
              </a:rPr>
            </a:br>
            <a:endParaRPr lang="en-US" sz="2700" b="1" dirty="0" smtClean="0">
              <a:solidFill>
                <a:schemeClr val="tx2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029" y="2845679"/>
            <a:ext cx="9122979" cy="1840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prstClr val="black"/>
                </a:solidFill>
              </a:rPr>
              <a:t>Mohan Gupta, FAA</a:t>
            </a:r>
            <a:endParaRPr lang="en-US" sz="2400" b="1" dirty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prstClr val="black"/>
                </a:solidFill>
              </a:rPr>
              <a:t>Co-Chair of the Federal Interagency Coordination Group</a:t>
            </a:r>
            <a:br>
              <a:rPr lang="en-US" sz="2400" b="1" dirty="0" smtClean="0">
                <a:solidFill>
                  <a:prstClr val="black"/>
                </a:solidFill>
              </a:rPr>
            </a:br>
            <a:r>
              <a:rPr lang="en-US" sz="2400" b="1" dirty="0" smtClean="0">
                <a:solidFill>
                  <a:prstClr val="black"/>
                </a:solidFill>
              </a:rPr>
              <a:t>Tri-Chair of the NSTC/ASTS Energy &amp; Environment Working Group </a:t>
            </a:r>
            <a:endParaRPr lang="en-US" sz="1800" b="1" dirty="0" smtClean="0">
              <a:solidFill>
                <a:prstClr val="black"/>
              </a:solidFill>
            </a:endParaRPr>
          </a:p>
          <a:p>
            <a:pPr>
              <a:spcBef>
                <a:spcPts val="1200"/>
              </a:spcBef>
            </a:pPr>
            <a:endParaRPr lang="en-US" sz="2400" b="1" dirty="0" smtClean="0">
              <a:solidFill>
                <a:prstClr val="black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400" b="1" dirty="0" smtClean="0">
                <a:solidFill>
                  <a:prstClr val="black"/>
                </a:solidFill>
              </a:rPr>
              <a:t>January 29, 2014</a:t>
            </a:r>
          </a:p>
        </p:txBody>
      </p:sp>
    </p:spTree>
    <p:extLst>
      <p:ext uri="{BB962C8B-B14F-4D97-AF65-F5344CB8AC3E}">
        <p14:creationId xmlns:p14="http://schemas.microsoft.com/office/powerpoint/2010/main" val="132197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57200"/>
            <a:ext cx="9137090" cy="2270730"/>
            <a:chOff x="0" y="736937"/>
            <a:chExt cx="9137090" cy="3027640"/>
          </a:xfrm>
        </p:grpSpPr>
        <p:pic>
          <p:nvPicPr>
            <p:cNvPr id="5" name="Picture 10" descr="policy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2020" y="736937"/>
              <a:ext cx="1875070" cy="231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81000" y="1425476"/>
              <a:ext cx="6881020" cy="2339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prstClr val="black"/>
                  </a:solidFill>
                </a:rPr>
                <a:t>Plan focuses on 17 aeronautics goals in four </a:t>
              </a:r>
              <a:r>
                <a:rPr lang="en-US" dirty="0">
                  <a:solidFill>
                    <a:prstClr val="black"/>
                  </a:solidFill>
                </a:rPr>
                <a:t>a</a:t>
              </a:r>
              <a:r>
                <a:rPr lang="en-US" dirty="0" smtClean="0">
                  <a:solidFill>
                    <a:prstClr val="black"/>
                  </a:solidFill>
                </a:rPr>
                <a:t>reas –</a:t>
              </a:r>
            </a:p>
            <a:p>
              <a:pPr marL="173038" indent="-173038" defTabSz="457200">
                <a:buFont typeface="Arial"/>
                <a:buChar char="•"/>
              </a:pPr>
              <a:r>
                <a:rPr lang="en-US" dirty="0" smtClean="0">
                  <a:solidFill>
                    <a:prstClr val="black"/>
                  </a:solidFill>
                </a:rPr>
                <a:t>Mobility, Security, Safety and Environment and Energy</a:t>
              </a:r>
            </a:p>
            <a:p>
              <a:pPr marL="173038" indent="-173038" defTabSz="457200">
                <a:buFont typeface="Arial"/>
                <a:buChar char="•"/>
              </a:pPr>
              <a:r>
                <a:rPr lang="en-US" dirty="0" smtClean="0">
                  <a:solidFill>
                    <a:srgbClr val="008000"/>
                  </a:solidFill>
                </a:rPr>
                <a:t>Energy Availability, Efficiency &amp; Environmental Protection</a:t>
              </a:r>
            </a:p>
            <a:p>
              <a:pPr marL="520700" lvl="1" indent="-233363" defTabSz="457200">
                <a:buFont typeface="Lucida Grande"/>
                <a:buChar char="-"/>
              </a:pPr>
              <a:r>
                <a:rPr lang="en-US" dirty="0" smtClean="0">
                  <a:solidFill>
                    <a:srgbClr val="008000"/>
                  </a:solidFill>
                </a:rPr>
                <a:t>Goal 1:  “Enable new aviation fuels derived from diverse &amp; domestic resources to improve fuel supply security &amp; price stability”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0" y="736937"/>
              <a:ext cx="647700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000" b="1" dirty="0" smtClean="0">
                  <a:solidFill>
                    <a:prstClr val="black"/>
                  </a:solidFill>
                </a:rPr>
                <a:t>Developed under sponsorship of</a:t>
              </a:r>
              <a:r>
                <a:rPr lang="en-US" sz="2000" dirty="0" smtClean="0">
                  <a:solidFill>
                    <a:prstClr val="black"/>
                  </a:solidFill>
                </a:rPr>
                <a:t> </a:t>
              </a:r>
              <a:r>
                <a:rPr lang="en-US" sz="2000" b="1" dirty="0" smtClean="0">
                  <a:solidFill>
                    <a:prstClr val="black"/>
                  </a:solidFill>
                </a:rPr>
                <a:t>the</a:t>
              </a:r>
              <a:r>
                <a:rPr lang="en-US" sz="2000" dirty="0" smtClean="0">
                  <a:solidFill>
                    <a:prstClr val="black"/>
                  </a:solidFill>
                </a:rPr>
                <a:t> </a:t>
              </a:r>
              <a:r>
                <a:rPr lang="en-US" sz="2000" b="1" dirty="0" smtClean="0">
                  <a:solidFill>
                    <a:prstClr val="black"/>
                  </a:solidFill>
                </a:rPr>
                <a:t>National Science &amp; Technology Council, Aeronautics S&amp;T Subcommittee (ASTS)</a:t>
              </a:r>
              <a:endParaRPr lang="en-US" sz="20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3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600" b="1" dirty="0" smtClean="0">
                <a:solidFill>
                  <a:srgbClr val="1F497D"/>
                </a:solidFill>
              </a:rPr>
              <a:t>Background: National Aeronautics Research &amp; Development Plan</a:t>
            </a:r>
            <a:endParaRPr lang="en-US" sz="2600" b="1" dirty="0">
              <a:solidFill>
                <a:srgbClr val="1F497D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594204"/>
              </p:ext>
            </p:extLst>
          </p:nvPr>
        </p:nvGraphicFramePr>
        <p:xfrm>
          <a:off x="-1" y="3314911"/>
          <a:ext cx="9137090" cy="1920330"/>
        </p:xfrm>
        <a:graphic>
          <a:graphicData uri="http://schemas.openxmlformats.org/drawingml/2006/table">
            <a:tbl>
              <a:tblPr/>
              <a:tblGrid>
                <a:gridCol w="896210"/>
                <a:gridCol w="840618"/>
                <a:gridCol w="1095685"/>
                <a:gridCol w="1125988"/>
                <a:gridCol w="1130772"/>
                <a:gridCol w="1028701"/>
                <a:gridCol w="923438"/>
                <a:gridCol w="1062193"/>
                <a:gridCol w="1033485"/>
              </a:tblGrid>
              <a:tr h="2400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USDA</a:t>
                      </a:r>
                    </a:p>
                  </a:txBody>
                  <a:tcPr marL="91438" marR="91438" marT="34293" marB="3429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8000">
                          <a:srgbClr val="C2D1ED"/>
                        </a:gs>
                        <a:gs pos="100000">
                          <a:srgbClr val="E1E8F5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</a:tr>
              <a:tr h="2400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DOC</a:t>
                      </a:r>
                    </a:p>
                  </a:txBody>
                  <a:tcPr marL="91438" marR="91438" marT="34293" marB="3429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8000">
                          <a:srgbClr val="C2D1ED"/>
                        </a:gs>
                        <a:gs pos="100000">
                          <a:srgbClr val="E1E8F5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  <a:sym typeface="Wingdings"/>
                        </a:rPr>
                        <a:t>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34145" marB="341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141" marB="341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  <a:sym typeface="Wingdings"/>
                        </a:rPr>
                        <a:t>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34145" marB="341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  <a:sym typeface="Wingdings"/>
                        </a:rPr>
                        <a:t>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1438" marR="91438" marT="34141" marB="341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</a:p>
                  </a:txBody>
                  <a:tcPr marL="91438" marR="91438" marT="34141" marB="341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</a:p>
                  </a:txBody>
                  <a:tcPr marL="91438" marR="91438" marT="34141" marB="341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T="34145" marB="341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</a:p>
                  </a:txBody>
                  <a:tcPr marT="34145" marB="341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</a:tr>
              <a:tr h="2400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DOD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34293" marB="3429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8000">
                          <a:srgbClr val="C2D1ED"/>
                        </a:gs>
                        <a:gs pos="100000">
                          <a:srgbClr val="E1E8F5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34145" marB="341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</a:p>
                  </a:txBody>
                  <a:tcPr marT="34145" marB="341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</a:tr>
              <a:tr h="240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DOE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34293" marB="3429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8000">
                          <a:srgbClr val="C2D1ED"/>
                        </a:gs>
                        <a:gs pos="100000">
                          <a:srgbClr val="E1E8F5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 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</a:tr>
              <a:tr h="2400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EPA</a:t>
                      </a:r>
                    </a:p>
                  </a:txBody>
                  <a:tcPr marL="91438" marR="91438" marT="34293" marB="3429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8000">
                          <a:srgbClr val="C2D1ED"/>
                        </a:gs>
                        <a:gs pos="100000">
                          <a:srgbClr val="E1E8F5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</a:tr>
              <a:tr h="240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FAA</a:t>
                      </a:r>
                    </a:p>
                  </a:txBody>
                  <a:tcPr marL="91438" marR="91438" marT="34293" marB="3429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8000">
                          <a:srgbClr val="C2D1ED"/>
                        </a:gs>
                        <a:gs pos="100000">
                          <a:srgbClr val="E1E8F5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4297" marB="3429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T="34297" marB="3429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T="34297" marB="3429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T="34297" marB="3429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</a:tr>
              <a:tr h="2400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NASA</a:t>
                      </a:r>
                    </a:p>
                  </a:txBody>
                  <a:tcPr marL="91438" marR="91438" marT="34293" marB="3429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8000">
                          <a:srgbClr val="C2D1ED"/>
                        </a:gs>
                        <a:gs pos="100000">
                          <a:srgbClr val="E1E8F5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</a:tr>
              <a:tr h="240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NSF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34293" marB="3429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8000">
                          <a:srgbClr val="C2D1ED"/>
                        </a:gs>
                        <a:gs pos="100000">
                          <a:srgbClr val="E1E8F5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 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</a:tr>
            </a:tbl>
          </a:graphicData>
        </a:graphic>
      </p:graphicFrame>
      <p:grpSp>
        <p:nvGrpSpPr>
          <p:cNvPr id="66" name="Group 65"/>
          <p:cNvGrpSpPr/>
          <p:nvPr/>
        </p:nvGrpSpPr>
        <p:grpSpPr>
          <a:xfrm>
            <a:off x="838200" y="2384856"/>
            <a:ext cx="8222690" cy="982737"/>
            <a:chOff x="838200" y="3179802"/>
            <a:chExt cx="8222690" cy="1310314"/>
          </a:xfrm>
        </p:grpSpPr>
        <p:grpSp>
          <p:nvGrpSpPr>
            <p:cNvPr id="64" name="Group 63"/>
            <p:cNvGrpSpPr/>
            <p:nvPr/>
          </p:nvGrpSpPr>
          <p:grpSpPr>
            <a:xfrm>
              <a:off x="838200" y="3810001"/>
              <a:ext cx="8222690" cy="680115"/>
              <a:chOff x="914400" y="3886971"/>
              <a:chExt cx="8222690" cy="680115"/>
            </a:xfrm>
          </p:grpSpPr>
          <p:grpSp>
            <p:nvGrpSpPr>
              <p:cNvPr id="17" name="Group 74"/>
              <p:cNvGrpSpPr>
                <a:grpSpLocks/>
              </p:cNvGrpSpPr>
              <p:nvPr/>
            </p:nvGrpSpPr>
            <p:grpSpPr bwMode="auto">
              <a:xfrm>
                <a:off x="914400" y="3899979"/>
                <a:ext cx="967648" cy="531891"/>
                <a:chOff x="820205" y="803803"/>
                <a:chExt cx="991659" cy="714025"/>
              </a:xfrm>
            </p:grpSpPr>
            <p:grpSp>
              <p:nvGrpSpPr>
                <p:cNvPr id="60" name="Group 64"/>
                <p:cNvGrpSpPr>
                  <a:grpSpLocks/>
                </p:cNvGrpSpPr>
                <p:nvPr/>
              </p:nvGrpSpPr>
              <p:grpSpPr bwMode="auto">
                <a:xfrm>
                  <a:off x="820205" y="803803"/>
                  <a:ext cx="991659" cy="598486"/>
                  <a:chOff x="104" y="728"/>
                  <a:chExt cx="858" cy="350"/>
                </a:xfrm>
              </p:grpSpPr>
              <p:sp>
                <p:nvSpPr>
                  <p:cNvPr id="62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104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  <p:sp>
                <p:nvSpPr>
                  <p:cNvPr id="63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104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15875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</p:grpSp>
            <p:sp>
              <p:nvSpPr>
                <p:cNvPr id="61" name="Rectangle 16"/>
                <p:cNvSpPr>
                  <a:spLocks noChangeArrowheads="1"/>
                </p:cNvSpPr>
                <p:nvPr/>
              </p:nvSpPr>
              <p:spPr bwMode="auto">
                <a:xfrm>
                  <a:off x="943964" y="922866"/>
                  <a:ext cx="703833" cy="59496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  <a:t>Feedstock</a:t>
                  </a:r>
                  <a:b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</a:br>
                  <a: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  <a:t>Production</a:t>
                  </a:r>
                </a:p>
              </p:txBody>
            </p:sp>
          </p:grpSp>
          <p:grpSp>
            <p:nvGrpSpPr>
              <p:cNvPr id="18" name="Group 73"/>
              <p:cNvGrpSpPr>
                <a:grpSpLocks/>
              </p:cNvGrpSpPr>
              <p:nvPr/>
            </p:nvGrpSpPr>
            <p:grpSpPr bwMode="auto">
              <a:xfrm>
                <a:off x="2027583" y="3899979"/>
                <a:ext cx="967649" cy="529525"/>
                <a:chOff x="2051575" y="841666"/>
                <a:chExt cx="991659" cy="710849"/>
              </a:xfrm>
            </p:grpSpPr>
            <p:grpSp>
              <p:nvGrpSpPr>
                <p:cNvPr id="56" name="Group 64"/>
                <p:cNvGrpSpPr>
                  <a:grpSpLocks/>
                </p:cNvGrpSpPr>
                <p:nvPr/>
              </p:nvGrpSpPr>
              <p:grpSpPr bwMode="auto">
                <a:xfrm>
                  <a:off x="2051575" y="841666"/>
                  <a:ext cx="991659" cy="598486"/>
                  <a:chOff x="104" y="728"/>
                  <a:chExt cx="858" cy="350"/>
                </a:xfrm>
              </p:grpSpPr>
              <p:sp>
                <p:nvSpPr>
                  <p:cNvPr id="58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104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  <p:sp>
                <p:nvSpPr>
                  <p:cNvPr id="59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104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15875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</p:grpSp>
            <p:sp>
              <p:nvSpPr>
                <p:cNvPr id="57" name="Rectangle 63"/>
                <p:cNvSpPr>
                  <a:spLocks noChangeArrowheads="1"/>
                </p:cNvSpPr>
                <p:nvPr/>
              </p:nvSpPr>
              <p:spPr bwMode="auto">
                <a:xfrm>
                  <a:off x="2236827" y="957553"/>
                  <a:ext cx="644955" cy="59496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  <a:t>Feedstock</a:t>
                  </a:r>
                  <a:b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</a:br>
                  <a: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  <a:t>Logistics</a:t>
                  </a:r>
                </a:p>
              </p:txBody>
            </p:sp>
          </p:grpSp>
          <p:grpSp>
            <p:nvGrpSpPr>
              <p:cNvPr id="19" name="Group 70"/>
              <p:cNvGrpSpPr>
                <a:grpSpLocks/>
              </p:cNvGrpSpPr>
              <p:nvPr/>
            </p:nvGrpSpPr>
            <p:grpSpPr bwMode="auto">
              <a:xfrm>
                <a:off x="3088125" y="3899979"/>
                <a:ext cx="966100" cy="543715"/>
                <a:chOff x="3337307" y="821885"/>
                <a:chExt cx="991659" cy="729897"/>
              </a:xfrm>
            </p:grpSpPr>
            <p:grpSp>
              <p:nvGrpSpPr>
                <p:cNvPr id="52" name="Group 64"/>
                <p:cNvGrpSpPr>
                  <a:grpSpLocks/>
                </p:cNvGrpSpPr>
                <p:nvPr/>
              </p:nvGrpSpPr>
              <p:grpSpPr bwMode="auto">
                <a:xfrm>
                  <a:off x="3337307" y="821885"/>
                  <a:ext cx="991659" cy="598486"/>
                  <a:chOff x="104" y="728"/>
                  <a:chExt cx="858" cy="350"/>
                </a:xfrm>
              </p:grpSpPr>
              <p:sp>
                <p:nvSpPr>
                  <p:cNvPr id="54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104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  <p:sp>
                <p:nvSpPr>
                  <p:cNvPr id="55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104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15875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</p:grpSp>
            <p:sp>
              <p:nvSpPr>
                <p:cNvPr id="53" name="Rectangle 67"/>
                <p:cNvSpPr>
                  <a:spLocks noChangeArrowheads="1"/>
                </p:cNvSpPr>
                <p:nvPr/>
              </p:nvSpPr>
              <p:spPr bwMode="auto">
                <a:xfrm>
                  <a:off x="3463527" y="956820"/>
                  <a:ext cx="712200" cy="59496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  <a:t>Fuel</a:t>
                  </a:r>
                  <a:b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</a:br>
                  <a: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  <a:t>Conversion</a:t>
                  </a:r>
                </a:p>
              </p:txBody>
            </p:sp>
          </p:grpSp>
          <p:grpSp>
            <p:nvGrpSpPr>
              <p:cNvPr id="20" name="Group 69"/>
              <p:cNvGrpSpPr>
                <a:grpSpLocks/>
              </p:cNvGrpSpPr>
              <p:nvPr/>
            </p:nvGrpSpPr>
            <p:grpSpPr bwMode="auto">
              <a:xfrm>
                <a:off x="4029454" y="3886971"/>
                <a:ext cx="1271103" cy="615552"/>
                <a:chOff x="4329111" y="821885"/>
                <a:chExt cx="1267605" cy="826614"/>
              </a:xfrm>
            </p:grpSpPr>
            <p:grpSp>
              <p:nvGrpSpPr>
                <p:cNvPr id="48" name="Group 64"/>
                <p:cNvGrpSpPr>
                  <a:grpSpLocks/>
                </p:cNvGrpSpPr>
                <p:nvPr/>
              </p:nvGrpSpPr>
              <p:grpSpPr bwMode="auto">
                <a:xfrm>
                  <a:off x="4461106" y="851070"/>
                  <a:ext cx="991659" cy="598486"/>
                  <a:chOff x="104" y="728"/>
                  <a:chExt cx="858" cy="350"/>
                </a:xfrm>
              </p:grpSpPr>
              <p:sp>
                <p:nvSpPr>
                  <p:cNvPr id="50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102" y="728"/>
                    <a:ext cx="860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  <p:sp>
                <p:nvSpPr>
                  <p:cNvPr id="51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102" y="728"/>
                    <a:ext cx="860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15875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</p:grpSp>
            <p:sp>
              <p:nvSpPr>
                <p:cNvPr id="49" name="TextBox 45"/>
                <p:cNvSpPr txBox="1">
                  <a:spLocks noChangeArrowheads="1"/>
                </p:cNvSpPr>
                <p:nvPr/>
              </p:nvSpPr>
              <p:spPr bwMode="auto">
                <a:xfrm>
                  <a:off x="4329111" y="821885"/>
                  <a:ext cx="1267605" cy="826614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en-US" sz="1200" dirty="0" smtClean="0">
                      <a:solidFill>
                        <a:srgbClr val="000000"/>
                      </a:solidFill>
                      <a:latin typeface="Calibri"/>
                      <a:cs typeface="Arial" charset="0"/>
                    </a:rPr>
                    <a:t>Conversion &amp; Scale-up</a:t>
                  </a:r>
                </a:p>
              </p:txBody>
            </p:sp>
          </p:grpSp>
          <p:grpSp>
            <p:nvGrpSpPr>
              <p:cNvPr id="21" name="Group 92"/>
              <p:cNvGrpSpPr>
                <a:grpSpLocks/>
              </p:cNvGrpSpPr>
              <p:nvPr/>
            </p:nvGrpSpPr>
            <p:grpSpPr bwMode="auto">
              <a:xfrm>
                <a:off x="5266495" y="3905892"/>
                <a:ext cx="1871820" cy="661194"/>
                <a:chOff x="5977183" y="1955315"/>
                <a:chExt cx="1919584" cy="887604"/>
              </a:xfrm>
            </p:grpSpPr>
            <p:grpSp>
              <p:nvGrpSpPr>
                <p:cNvPr id="41" name="Group 64"/>
                <p:cNvGrpSpPr>
                  <a:grpSpLocks/>
                </p:cNvGrpSpPr>
                <p:nvPr/>
              </p:nvGrpSpPr>
              <p:grpSpPr bwMode="auto">
                <a:xfrm>
                  <a:off x="5977183" y="1955315"/>
                  <a:ext cx="1834914" cy="598486"/>
                  <a:chOff x="104" y="728"/>
                  <a:chExt cx="858" cy="350"/>
                </a:xfrm>
              </p:grpSpPr>
              <p:sp>
                <p:nvSpPr>
                  <p:cNvPr id="46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104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  <p:sp>
                <p:nvSpPr>
                  <p:cNvPr id="47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104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15875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</p:grpSp>
            <p:sp>
              <p:nvSpPr>
                <p:cNvPr id="42" name="Rectangle 71"/>
                <p:cNvSpPr>
                  <a:spLocks noChangeArrowheads="1"/>
                </p:cNvSpPr>
                <p:nvPr/>
              </p:nvSpPr>
              <p:spPr bwMode="auto">
                <a:xfrm>
                  <a:off x="6121668" y="2006114"/>
                  <a:ext cx="1494067" cy="297479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lIns="0" tIns="0" rIns="0" bIns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  <a:t>Fuel Testing/Approval</a:t>
                  </a:r>
                </a:p>
              </p:txBody>
            </p:sp>
            <p:sp>
              <p:nvSpPr>
                <p:cNvPr id="43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6012113" y="2126764"/>
                  <a:ext cx="979639" cy="716155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en-US" sz="1000" dirty="0" smtClean="0">
                      <a:solidFill>
                        <a:prstClr val="black"/>
                      </a:solidFill>
                      <a:latin typeface="Calibri"/>
                    </a:rPr>
                    <a:t>Fuel Performance</a:t>
                  </a:r>
                </a:p>
              </p:txBody>
            </p:sp>
            <p:sp>
              <p:nvSpPr>
                <p:cNvPr id="44" name="TextBox 63"/>
                <p:cNvSpPr txBox="1">
                  <a:spLocks noChangeArrowheads="1"/>
                </p:cNvSpPr>
                <p:nvPr/>
              </p:nvSpPr>
              <p:spPr bwMode="auto">
                <a:xfrm>
                  <a:off x="6917128" y="2125176"/>
                  <a:ext cx="979639" cy="716157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en-US" sz="1000" dirty="0" smtClean="0">
                      <a:solidFill>
                        <a:prstClr val="black"/>
                      </a:solidFill>
                      <a:latin typeface="Calibri"/>
                    </a:rPr>
                    <a:t>Environment Assessment</a:t>
                  </a:r>
                </a:p>
              </p:txBody>
            </p:sp>
            <p:cxnSp>
              <p:nvCxnSpPr>
                <p:cNvPr id="45" name="Straight Connector 4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6756794" y="2369651"/>
                  <a:ext cx="354011" cy="15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6" name="Group 70"/>
              <p:cNvGrpSpPr>
                <a:grpSpLocks/>
              </p:cNvGrpSpPr>
              <p:nvPr/>
            </p:nvGrpSpPr>
            <p:grpSpPr bwMode="auto">
              <a:xfrm>
                <a:off x="8170990" y="3915352"/>
                <a:ext cx="966100" cy="535439"/>
                <a:chOff x="3337307" y="821885"/>
                <a:chExt cx="991659" cy="718787"/>
              </a:xfrm>
            </p:grpSpPr>
            <p:grpSp>
              <p:nvGrpSpPr>
                <p:cNvPr id="37" name="Group 64"/>
                <p:cNvGrpSpPr>
                  <a:grpSpLocks/>
                </p:cNvGrpSpPr>
                <p:nvPr/>
              </p:nvGrpSpPr>
              <p:grpSpPr bwMode="auto">
                <a:xfrm>
                  <a:off x="3337307" y="821885"/>
                  <a:ext cx="991659" cy="598486"/>
                  <a:chOff x="104" y="728"/>
                  <a:chExt cx="858" cy="350"/>
                </a:xfrm>
              </p:grpSpPr>
              <p:sp>
                <p:nvSpPr>
                  <p:cNvPr id="39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104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  <p:sp>
                <p:nvSpPr>
                  <p:cNvPr id="40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104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15875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</p:grpSp>
            <p:sp>
              <p:nvSpPr>
                <p:cNvPr id="38" name="Rectangle 67"/>
                <p:cNvSpPr>
                  <a:spLocks noChangeArrowheads="1"/>
                </p:cNvSpPr>
                <p:nvPr/>
              </p:nvSpPr>
              <p:spPr bwMode="auto">
                <a:xfrm>
                  <a:off x="3466032" y="945710"/>
                  <a:ext cx="800955" cy="59496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lIns="0" tIns="0" rIns="0" bIns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  <a:t>End User/ Buyer</a:t>
                  </a:r>
                </a:p>
              </p:txBody>
            </p:sp>
          </p:grpSp>
          <p:grpSp>
            <p:nvGrpSpPr>
              <p:cNvPr id="27" name="Group 70"/>
              <p:cNvGrpSpPr>
                <a:grpSpLocks/>
              </p:cNvGrpSpPr>
              <p:nvPr/>
            </p:nvGrpSpPr>
            <p:grpSpPr bwMode="auto">
              <a:xfrm>
                <a:off x="7138316" y="3914169"/>
                <a:ext cx="966100" cy="543715"/>
                <a:chOff x="3337307" y="821885"/>
                <a:chExt cx="991659" cy="729897"/>
              </a:xfrm>
            </p:grpSpPr>
            <p:grpSp>
              <p:nvGrpSpPr>
                <p:cNvPr id="33" name="Group 64"/>
                <p:cNvGrpSpPr>
                  <a:grpSpLocks/>
                </p:cNvGrpSpPr>
                <p:nvPr/>
              </p:nvGrpSpPr>
              <p:grpSpPr bwMode="auto">
                <a:xfrm>
                  <a:off x="3337307" y="821885"/>
                  <a:ext cx="991659" cy="598486"/>
                  <a:chOff x="104" y="728"/>
                  <a:chExt cx="858" cy="350"/>
                </a:xfrm>
              </p:grpSpPr>
              <p:sp>
                <p:nvSpPr>
                  <p:cNvPr id="35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104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  <p:sp>
                <p:nvSpPr>
                  <p:cNvPr id="36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104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15875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</p:grpSp>
            <p:sp>
              <p:nvSpPr>
                <p:cNvPr id="34" name="Rectangle 67"/>
                <p:cNvSpPr>
                  <a:spLocks noChangeArrowheads="1"/>
                </p:cNvSpPr>
                <p:nvPr/>
              </p:nvSpPr>
              <p:spPr bwMode="auto">
                <a:xfrm>
                  <a:off x="3437426" y="956820"/>
                  <a:ext cx="800955" cy="59496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lIns="0" tIns="0" rIns="0" bIns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  <a:t>Enable Production</a:t>
                  </a:r>
                </a:p>
              </p:txBody>
            </p:sp>
          </p:grpSp>
        </p:grpSp>
        <p:grpSp>
          <p:nvGrpSpPr>
            <p:cNvPr id="65" name="Group 64"/>
            <p:cNvGrpSpPr/>
            <p:nvPr/>
          </p:nvGrpSpPr>
          <p:grpSpPr>
            <a:xfrm>
              <a:off x="838200" y="3179802"/>
              <a:ext cx="8162310" cy="635033"/>
              <a:chOff x="914400" y="3179802"/>
              <a:chExt cx="8162310" cy="635033"/>
            </a:xfrm>
          </p:grpSpPr>
          <p:pic>
            <p:nvPicPr>
              <p:cNvPr id="13" name="Picture 5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2539" y="3208183"/>
                <a:ext cx="904171" cy="592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5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7583" y="3179802"/>
                <a:ext cx="966100" cy="6326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5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400" y="3179802"/>
                <a:ext cx="939779" cy="6326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5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1424" y="3199905"/>
                <a:ext cx="952167" cy="600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2" name="Straight Arrow Connector 21"/>
              <p:cNvCxnSpPr/>
              <p:nvPr/>
            </p:nvCxnSpPr>
            <p:spPr>
              <a:xfrm flipV="1">
                <a:off x="2993683" y="3495545"/>
                <a:ext cx="185789" cy="1183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1847987" y="3496728"/>
                <a:ext cx="173402" cy="118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3973718" y="3496728"/>
                <a:ext cx="246170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13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0182" y="3179802"/>
                <a:ext cx="812825" cy="6350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5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1995" y="3209366"/>
                <a:ext cx="904171" cy="5865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9" name="Straight Arrow Connector 28"/>
              <p:cNvCxnSpPr/>
              <p:nvPr/>
            </p:nvCxnSpPr>
            <p:spPr>
              <a:xfrm>
                <a:off x="6669199" y="3500274"/>
                <a:ext cx="442796" cy="236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8006876" y="3516831"/>
                <a:ext cx="185789" cy="1183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Picture 5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0014" y="3209366"/>
                <a:ext cx="904171" cy="5865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2" name="Straight Arrow Connector 31"/>
              <p:cNvCxnSpPr/>
              <p:nvPr/>
            </p:nvCxnSpPr>
            <p:spPr>
              <a:xfrm>
                <a:off x="5185987" y="3514465"/>
                <a:ext cx="442796" cy="236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0946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en-US" sz="2600" b="1" dirty="0" smtClean="0">
                <a:solidFill>
                  <a:schemeClr val="tx2"/>
                </a:solidFill>
              </a:rPr>
              <a:t>Development of National </a:t>
            </a:r>
            <a:r>
              <a:rPr lang="en-US" sz="2600" b="1" dirty="0">
                <a:solidFill>
                  <a:schemeClr val="tx2"/>
                </a:solidFill>
              </a:rPr>
              <a:t>Alternative Jet Fuels </a:t>
            </a:r>
            <a:r>
              <a:rPr lang="en-US" sz="2600" b="1" dirty="0" smtClean="0">
                <a:solidFill>
                  <a:schemeClr val="tx2"/>
                </a:solidFill>
              </a:rPr>
              <a:t>R&amp;D Strategy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5" y="457200"/>
            <a:ext cx="9162197" cy="3086100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en-US" sz="2800" b="1" dirty="0" smtClean="0"/>
              <a:t>Overarching R&amp;D Challenges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/>
              <a:t>Development of types and geographical </a:t>
            </a:r>
            <a:r>
              <a:rPr lang="en-US" sz="2400" dirty="0"/>
              <a:t>d</a:t>
            </a:r>
            <a:r>
              <a:rPr lang="en-US" sz="2400" dirty="0" smtClean="0"/>
              <a:t>iversity of </a:t>
            </a:r>
            <a:r>
              <a:rPr lang="en-US" sz="2400" dirty="0" err="1" smtClean="0"/>
              <a:t>feedstocks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/>
              <a:t>P</a:t>
            </a:r>
            <a:r>
              <a:rPr lang="en-US" sz="2400" dirty="0" smtClean="0"/>
              <a:t>roduction and yield efficiency of feedstock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/>
              <a:t>Sustainable and dependable supply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/>
              <a:t>Conversion efficiency and commercial scale production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/>
              <a:t>Jet specificity and demand for byproducts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/>
              <a:t>Cost-competitiveness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/>
              <a:t>ASTM approval for performance, safety and operability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/>
              <a:t>Environmental sustainability and resource demand</a:t>
            </a:r>
            <a:endParaRPr lang="en-US" sz="2400" b="1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-1137" y="360045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Currently - no common guiding path </a:t>
            </a:r>
            <a:r>
              <a:rPr lang="en-US" sz="2800" b="1" dirty="0">
                <a:solidFill>
                  <a:srgbClr val="C00000"/>
                </a:solidFill>
              </a:rPr>
              <a:t>that defines </a:t>
            </a:r>
            <a:r>
              <a:rPr lang="en-US" sz="2800" b="1" dirty="0" smtClean="0">
                <a:solidFill>
                  <a:srgbClr val="C00000"/>
                </a:solidFill>
              </a:rPr>
              <a:t>an actionable R&amp;D strategy to help meet these challenges.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5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8686800" cy="571500"/>
          </a:xfrm>
        </p:spPr>
        <p:txBody>
          <a:bodyPr/>
          <a:lstStyle/>
          <a:p>
            <a:r>
              <a:rPr lang="en-US" sz="2400" b="1" u="sng" dirty="0" smtClean="0"/>
              <a:t>Regional Approaches to Bioenergy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6850"/>
            <a:ext cx="9144000" cy="3314700"/>
          </a:xfrm>
        </p:spPr>
        <p:txBody>
          <a:bodyPr/>
          <a:lstStyle/>
          <a:p>
            <a:pPr lvl="1"/>
            <a:r>
              <a:rPr lang="en-US" sz="1800" dirty="0"/>
              <a:t>Coordinated Agricultural Projects (CAP)</a:t>
            </a:r>
          </a:p>
          <a:p>
            <a:pPr lvl="2"/>
            <a:r>
              <a:rPr lang="en-US" sz="1800" dirty="0" smtClean="0">
                <a:solidFill>
                  <a:srgbClr val="FF0000"/>
                </a:solidFill>
              </a:rPr>
              <a:t>Regional partnerships</a:t>
            </a:r>
          </a:p>
          <a:p>
            <a:pPr lvl="3"/>
            <a:r>
              <a:rPr lang="en-US" dirty="0" smtClean="0"/>
              <a:t>Academic, industry, government, non-government, </a:t>
            </a:r>
          </a:p>
          <a:p>
            <a:pPr lvl="2"/>
            <a:r>
              <a:rPr lang="en-US" sz="1800" dirty="0" smtClean="0">
                <a:solidFill>
                  <a:srgbClr val="FF0000"/>
                </a:solidFill>
              </a:rPr>
              <a:t>Work back from targets to develop entire supply chains</a:t>
            </a:r>
          </a:p>
          <a:p>
            <a:pPr lvl="2"/>
            <a:r>
              <a:rPr lang="en-US" sz="1800" dirty="0" smtClean="0">
                <a:solidFill>
                  <a:srgbClr val="FF0000"/>
                </a:solidFill>
              </a:rPr>
              <a:t>Build on existing infrastructure and previous investments</a:t>
            </a:r>
          </a:p>
          <a:p>
            <a:pPr lvl="2"/>
            <a:r>
              <a:rPr lang="en-US" sz="1800" dirty="0" smtClean="0"/>
              <a:t>Integrate Research, Education, and Extension/Tech Transfer</a:t>
            </a:r>
          </a:p>
          <a:p>
            <a:pPr lvl="2"/>
            <a:r>
              <a:rPr lang="en-US" sz="1800" dirty="0" smtClean="0">
                <a:solidFill>
                  <a:srgbClr val="FF0000"/>
                </a:solidFill>
              </a:rPr>
              <a:t>Robust sustainability analysis: Impacts on …</a:t>
            </a:r>
          </a:p>
          <a:p>
            <a:pPr lvl="3"/>
            <a:r>
              <a:rPr lang="en-US" dirty="0" smtClean="0">
                <a:solidFill>
                  <a:srgbClr val="FF0000"/>
                </a:solidFill>
              </a:rPr>
              <a:t>Economics, rural communities, and the environment</a:t>
            </a:r>
          </a:p>
          <a:p>
            <a:pPr lvl="2"/>
            <a:r>
              <a:rPr lang="en-US" sz="1800" dirty="0" smtClean="0"/>
              <a:t>Targeted Feedstocks (perennial grasses, energy cane, sorghum, woody biomass, oil crops)</a:t>
            </a:r>
          </a:p>
          <a:p>
            <a:pPr lvl="2"/>
            <a:r>
              <a:rPr lang="en-US" sz="1800" dirty="0" smtClean="0"/>
              <a:t>2010-2013: 7 AFRI awards totaling ~$156 M over 5 years</a:t>
            </a:r>
          </a:p>
          <a:p>
            <a:pPr lvl="2"/>
            <a:endParaRPr lang="en-US" dirty="0" smtClean="0"/>
          </a:p>
          <a:p>
            <a:pPr lvl="1"/>
            <a:endParaRPr lang="en-US" sz="1800" dirty="0" smtClean="0"/>
          </a:p>
          <a:p>
            <a:pPr>
              <a:buNone/>
            </a:pPr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68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0050"/>
            <a:ext cx="9144000" cy="4743450"/>
          </a:xfrm>
        </p:spPr>
        <p:txBody>
          <a:bodyPr rtlCol="0"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2200" b="1" dirty="0" smtClean="0"/>
              <a:t>Intended </a:t>
            </a:r>
            <a:r>
              <a:rPr lang="en-US" sz="2200" b="1" dirty="0"/>
              <a:t>Purpose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200" dirty="0" smtClean="0"/>
              <a:t>	</a:t>
            </a:r>
            <a:r>
              <a:rPr lang="en-US" sz="2000" dirty="0" smtClean="0"/>
              <a:t>Identify </a:t>
            </a:r>
            <a:r>
              <a:rPr lang="en-US" sz="2000" dirty="0"/>
              <a:t>opportunities and strategically address challenges associated 	with </a:t>
            </a:r>
            <a:r>
              <a:rPr lang="en-US" sz="2000" dirty="0" smtClean="0"/>
              <a:t>	Research </a:t>
            </a:r>
            <a:r>
              <a:rPr lang="en-US" sz="2000" dirty="0"/>
              <a:t>Development Demonstration and Deployment (RD3) </a:t>
            </a:r>
            <a:r>
              <a:rPr lang="en-US" sz="2000" dirty="0" smtClean="0"/>
              <a:t>along </a:t>
            </a:r>
            <a:r>
              <a:rPr lang="en-US" sz="2000" dirty="0"/>
              <a:t>the </a:t>
            </a:r>
            <a:r>
              <a:rPr lang="en-US" sz="2000" dirty="0" smtClean="0"/>
              <a:t>	supply-chain </a:t>
            </a:r>
            <a:r>
              <a:rPr lang="en-US" sz="2000" dirty="0"/>
              <a:t>of alternative jet fuels. </a:t>
            </a:r>
            <a:endParaRPr lang="en-US" sz="2000" dirty="0" smtClean="0"/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en-US" sz="2200" b="1" dirty="0"/>
              <a:t>National AJF R&amp;D Strategy – A mechanism to</a:t>
            </a:r>
          </a:p>
          <a:p>
            <a:pPr lvl="1">
              <a:spcBef>
                <a:spcPts val="0"/>
              </a:spcBef>
              <a:defRPr/>
            </a:pPr>
            <a:r>
              <a:rPr lang="en-US" sz="2000" b="1" dirty="0"/>
              <a:t>Articulate</a:t>
            </a:r>
            <a:r>
              <a:rPr lang="en-US" sz="2000" dirty="0"/>
              <a:t> </a:t>
            </a:r>
            <a:r>
              <a:rPr lang="en-US" sz="2000" i="1" dirty="0"/>
              <a:t>Achievable </a:t>
            </a:r>
            <a:r>
              <a:rPr lang="en-US" sz="2000" dirty="0"/>
              <a:t>Objectives, </a:t>
            </a:r>
            <a:r>
              <a:rPr lang="en-US" sz="2000" i="1" dirty="0"/>
              <a:t>Measurable</a:t>
            </a:r>
            <a:r>
              <a:rPr lang="en-US" sz="2000" dirty="0"/>
              <a:t> Performance Metrics and Timeline to achieve the goal</a:t>
            </a:r>
          </a:p>
          <a:p>
            <a:pPr lvl="1">
              <a:defRPr/>
            </a:pPr>
            <a:r>
              <a:rPr lang="en-US" sz="2000" b="1" dirty="0"/>
              <a:t>Mobilize</a:t>
            </a:r>
            <a:r>
              <a:rPr lang="en-US" sz="2000" dirty="0"/>
              <a:t> the federal and non-federal stakeholders community towards achieving the common goal and objectives</a:t>
            </a:r>
          </a:p>
          <a:p>
            <a:pPr lvl="1">
              <a:defRPr/>
            </a:pPr>
            <a:r>
              <a:rPr lang="en-US" sz="2000" dirty="0"/>
              <a:t>Understand industry needs and target federal strategic R&amp;D efforts to address </a:t>
            </a:r>
            <a:r>
              <a:rPr lang="en-US" sz="2000" b="1" dirty="0"/>
              <a:t>RD3 challenges </a:t>
            </a:r>
            <a:r>
              <a:rPr lang="en-US" sz="2000" dirty="0"/>
              <a:t>along the alternative jet fuels supply-chain</a:t>
            </a:r>
          </a:p>
          <a:p>
            <a:pPr lvl="1">
              <a:defRPr/>
            </a:pPr>
            <a:r>
              <a:rPr lang="en-US" sz="2000" b="1" dirty="0"/>
              <a:t>Integrate</a:t>
            </a:r>
            <a:r>
              <a:rPr lang="en-US" sz="2000" dirty="0"/>
              <a:t>, align and coordinate interagency activities</a:t>
            </a:r>
          </a:p>
          <a:p>
            <a:pPr lvl="1">
              <a:defRPr/>
            </a:pPr>
            <a:r>
              <a:rPr lang="en-US" sz="2000" b="1" dirty="0"/>
              <a:t>Promote</a:t>
            </a:r>
            <a:r>
              <a:rPr lang="en-US" sz="2000" dirty="0"/>
              <a:t> increased collaboration</a:t>
            </a:r>
          </a:p>
          <a:p>
            <a:pPr lvl="1">
              <a:defRPr/>
            </a:pPr>
            <a:r>
              <a:rPr lang="en-US" sz="2000" b="1" dirty="0"/>
              <a:t>Enhance</a:t>
            </a:r>
            <a:r>
              <a:rPr lang="en-US" sz="2000" dirty="0"/>
              <a:t> technology </a:t>
            </a:r>
            <a:r>
              <a:rPr lang="en-US" sz="2000" dirty="0" smtClean="0"/>
              <a:t>transfer</a:t>
            </a: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en-US" sz="2200" b="1" i="1" dirty="0"/>
              <a:t>DRAFT Goal Statement</a:t>
            </a:r>
            <a:endParaRPr lang="en-US" sz="2200" b="1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200" i="1" dirty="0"/>
              <a:t>	</a:t>
            </a:r>
            <a:r>
              <a:rPr lang="en-US" sz="2000" i="1" dirty="0"/>
              <a:t>Enable the development, production, and use of environmentally 	sustainable, cost-competitive and socially responsible alternative jet fuel with 	stable supply to significantly meet the needs of U.S. jet aviation</a:t>
            </a:r>
            <a:endParaRPr lang="en-US" sz="20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en-US" sz="2600" b="1" dirty="0" smtClean="0">
                <a:solidFill>
                  <a:schemeClr val="tx2"/>
                </a:solidFill>
              </a:rPr>
              <a:t>Development of National </a:t>
            </a:r>
            <a:r>
              <a:rPr lang="en-US" sz="2600" b="1" dirty="0">
                <a:solidFill>
                  <a:schemeClr val="tx2"/>
                </a:solidFill>
              </a:rPr>
              <a:t>Alternative Jet Fuels </a:t>
            </a:r>
            <a:r>
              <a:rPr lang="en-US" sz="2600" b="1" dirty="0" smtClean="0">
                <a:solidFill>
                  <a:schemeClr val="tx2"/>
                </a:solidFill>
              </a:rPr>
              <a:t>R&amp;D Strategy</a:t>
            </a:r>
          </a:p>
        </p:txBody>
      </p:sp>
    </p:spTree>
    <p:extLst>
      <p:ext uri="{BB962C8B-B14F-4D97-AF65-F5344CB8AC3E}">
        <p14:creationId xmlns:p14="http://schemas.microsoft.com/office/powerpoint/2010/main" val="335725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59" y="1943100"/>
            <a:ext cx="9139451" cy="2286000"/>
          </a:xfrm>
        </p:spPr>
        <p:txBody>
          <a:bodyPr rtlCol="0">
            <a:noAutofit/>
          </a:bodyPr>
          <a:lstStyle/>
          <a:p>
            <a:pPr marL="0" lvl="1" indent="0">
              <a:spcBef>
                <a:spcPts val="0"/>
              </a:spcBef>
              <a:buNone/>
              <a:defRPr/>
            </a:pPr>
            <a:r>
              <a:rPr lang="en-US" sz="2400" b="1" dirty="0" smtClean="0"/>
              <a:t>Interagency Coordination Group (ICG) continues to draft the Strategy</a:t>
            </a:r>
          </a:p>
          <a:p>
            <a:pPr marL="0" lvl="1" indent="0">
              <a:spcBef>
                <a:spcPts val="0"/>
              </a:spcBef>
              <a:buNone/>
              <a:defRPr/>
            </a:pPr>
            <a:endParaRPr lang="en-US" sz="2400" b="1" dirty="0" smtClean="0"/>
          </a:p>
          <a:p>
            <a:pPr marL="0" lvl="1" indent="0">
              <a:spcBef>
                <a:spcPts val="0"/>
              </a:spcBef>
              <a:buNone/>
              <a:defRPr/>
            </a:pPr>
            <a:endParaRPr lang="en-US" sz="2400" b="1" dirty="0" smtClean="0"/>
          </a:p>
          <a:p>
            <a:pPr marL="0" lvl="1" indent="0">
              <a:spcBef>
                <a:spcPts val="0"/>
              </a:spcBef>
              <a:buNone/>
              <a:defRPr/>
            </a:pPr>
            <a:r>
              <a:rPr lang="en-US" sz="2400" b="1" dirty="0" smtClean="0"/>
              <a:t>ICG recognizes the value in follow-up efforts after the release of the Strategy</a:t>
            </a:r>
          </a:p>
          <a:p>
            <a:pPr marL="0" lvl="1" indent="0">
              <a:spcBef>
                <a:spcPts val="0"/>
              </a:spcBef>
              <a:buNone/>
              <a:defRPr/>
            </a:pPr>
            <a:r>
              <a:rPr lang="en-US" dirty="0"/>
              <a:t>	</a:t>
            </a:r>
            <a:r>
              <a:rPr lang="en-US" sz="2000" dirty="0" smtClean="0"/>
              <a:t>Implement </a:t>
            </a:r>
            <a:r>
              <a:rPr lang="en-US" sz="2000" dirty="0"/>
              <a:t>a process </a:t>
            </a:r>
            <a:r>
              <a:rPr lang="en-US" sz="2000" dirty="0" smtClean="0"/>
              <a:t>for a periodic assessment of the federal 	and 	community-wide progress made towards meeting the Strategy goal and 	identify R&amp;D adaptations to meet evolving challenges, </a:t>
            </a:r>
            <a:r>
              <a:rPr lang="en-US" sz="2000" dirty="0"/>
              <a:t>as needed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en-US" sz="2600" b="1" dirty="0" smtClean="0">
                <a:solidFill>
                  <a:schemeClr val="tx2"/>
                </a:solidFill>
              </a:rPr>
              <a:t>Development of National </a:t>
            </a:r>
            <a:r>
              <a:rPr lang="en-US" sz="2600" b="1" dirty="0">
                <a:solidFill>
                  <a:schemeClr val="tx2"/>
                </a:solidFill>
              </a:rPr>
              <a:t>Alternative Jet Fuels </a:t>
            </a:r>
            <a:r>
              <a:rPr lang="en-US" sz="2600" b="1" dirty="0" smtClean="0">
                <a:solidFill>
                  <a:schemeClr val="tx2"/>
                </a:solidFill>
              </a:rPr>
              <a:t>R&amp;D Strategy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" y="571500"/>
            <a:ext cx="9139451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300" b="1" dirty="0" smtClean="0">
                <a:solidFill>
                  <a:prstClr val="black"/>
                </a:solidFill>
              </a:rPr>
              <a:t>Stakeholders’ input is integral to inform the development of this Strategy</a:t>
            </a:r>
          </a:p>
          <a:p>
            <a:pPr marL="0" lvl="1" indent="0">
              <a:spcBef>
                <a:spcPts val="0"/>
              </a:spcBef>
              <a:buFont typeface="Arial" pitchFamily="34" charset="0"/>
              <a:buNone/>
              <a:defRPr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342900" lvl="1" indent="-342900">
              <a:spcBef>
                <a:spcPts val="0"/>
              </a:spcBef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STPI </a:t>
            </a:r>
            <a:r>
              <a:rPr lang="en-US" sz="2000" dirty="0">
                <a:solidFill>
                  <a:prstClr val="black"/>
                </a:solidFill>
              </a:rPr>
              <a:t>s</a:t>
            </a:r>
            <a:r>
              <a:rPr lang="en-US" sz="2000" dirty="0" smtClean="0">
                <a:solidFill>
                  <a:prstClr val="black"/>
                </a:solidFill>
              </a:rPr>
              <a:t>urveyed stakeholders to identify R&amp;D challenges along the supply-chain</a:t>
            </a:r>
          </a:p>
          <a:p>
            <a:pPr marL="342900" lvl="1" indent="-342900">
              <a:spcBef>
                <a:spcPts val="0"/>
              </a:spcBef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STPI organized stakeholders workshop on Jan 7, 2014 to discuss these challenges</a:t>
            </a:r>
          </a:p>
        </p:txBody>
      </p:sp>
    </p:spTree>
    <p:extLst>
      <p:ext uri="{BB962C8B-B14F-4D97-AF65-F5344CB8AC3E}">
        <p14:creationId xmlns:p14="http://schemas.microsoft.com/office/powerpoint/2010/main" val="19581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57250"/>
            <a:ext cx="7315200" cy="42862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1295400" y="1085850"/>
            <a:ext cx="1752600" cy="1371600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029200" y="3314700"/>
            <a:ext cx="1676400" cy="685800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886200" y="1257300"/>
            <a:ext cx="2743200" cy="1657350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 rot="19037189">
            <a:off x="6144552" y="1642510"/>
            <a:ext cx="1679705" cy="768464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447800" y="1085850"/>
            <a:ext cx="1981200" cy="971550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 rot="20162762">
            <a:off x="5559328" y="2768039"/>
            <a:ext cx="2121859" cy="866073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9800" y="800101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B0F0"/>
                </a:solidFill>
              </a:rPr>
              <a:t>Softwood Residues *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2286001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B0F0"/>
                </a:solidFill>
              </a:rPr>
              <a:t>Purpose-grown Hardwoods *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67200" y="1828801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C000"/>
                </a:solidFill>
              </a:rPr>
              <a:t>Switchgrass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81400" y="3028951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C000"/>
                </a:solidFill>
              </a:rPr>
              <a:t>Energy Cane Sorghum*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0400" y="2743201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C000"/>
                </a:solidFill>
              </a:rPr>
              <a:t>Switchgrass Eucalyptus Pine *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39000" y="1428751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</a:rPr>
              <a:t>Switchgrass </a:t>
            </a:r>
            <a:r>
              <a:rPr lang="en-US" sz="2400" dirty="0" err="1" smtClean="0">
                <a:solidFill>
                  <a:srgbClr val="FF0000"/>
                </a:solidFill>
              </a:rPr>
              <a:t>MiscanthusWillow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53000" y="4286251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</a:rPr>
              <a:t>* = aviation fuel target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438400" y="1257300"/>
            <a:ext cx="1447800" cy="1657350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09800" y="2400301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B0F0"/>
                </a:solidFill>
              </a:rPr>
              <a:t>Insect-damaged Trees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028700"/>
          </a:xfrm>
        </p:spPr>
        <p:txBody>
          <a:bodyPr/>
          <a:lstStyle/>
          <a:p>
            <a:r>
              <a:rPr lang="en-US" sz="2400" b="1" dirty="0" smtClean="0"/>
              <a:t>System for Advanced Biofuels Production from Woody Biomass In the Pacific Northwest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7350"/>
            <a:ext cx="9144000" cy="3486150"/>
          </a:xfrm>
        </p:spPr>
        <p:txBody>
          <a:bodyPr/>
          <a:lstStyle/>
          <a:p>
            <a:pPr>
              <a:buNone/>
            </a:pPr>
            <a:r>
              <a:rPr lang="en-US" sz="2000" b="1" dirty="0" smtClean="0"/>
              <a:t> </a:t>
            </a:r>
            <a:r>
              <a:rPr lang="en-US" sz="2000" dirty="0" smtClean="0"/>
              <a:t>PD: R Gustafson, U Washington, $40,000,000 (5 years)</a:t>
            </a:r>
          </a:p>
          <a:p>
            <a:r>
              <a:rPr lang="en-US" sz="2000" dirty="0" smtClean="0"/>
              <a:t>27 Key Personnel from 5 Universities, a Community College Consortium, and 2 Industrial Partners from 5 States:</a:t>
            </a:r>
          </a:p>
          <a:p>
            <a:pPr lvl="1"/>
            <a:r>
              <a:rPr lang="en-US" sz="1800" dirty="0" err="1" smtClean="0"/>
              <a:t>Biogasoline</a:t>
            </a:r>
            <a:r>
              <a:rPr lang="en-US" sz="1800" dirty="0" smtClean="0"/>
              <a:t>, renewable aviation fuel</a:t>
            </a:r>
          </a:p>
          <a:p>
            <a:pPr lvl="1"/>
            <a:r>
              <a:rPr lang="en-US" sz="1800" dirty="0" smtClean="0"/>
              <a:t>Purpose-grown poplar </a:t>
            </a:r>
          </a:p>
          <a:p>
            <a:pPr lvl="2"/>
            <a:r>
              <a:rPr lang="en-US" sz="1600" dirty="0" smtClean="0"/>
              <a:t>GreenWood Resources</a:t>
            </a:r>
          </a:p>
          <a:p>
            <a:pPr lvl="1"/>
            <a:r>
              <a:rPr lang="en-US" sz="1800" dirty="0" smtClean="0"/>
              <a:t>Bioconversion and fuel production</a:t>
            </a:r>
          </a:p>
          <a:p>
            <a:pPr lvl="2"/>
            <a:r>
              <a:rPr lang="en-US" sz="1600" dirty="0" smtClean="0"/>
              <a:t> </a:t>
            </a:r>
            <a:r>
              <a:rPr lang="en-US" sz="1600" dirty="0" err="1" smtClean="0"/>
              <a:t>ZeaChem</a:t>
            </a:r>
            <a:endParaRPr lang="en-US" sz="1600" dirty="0" smtClean="0"/>
          </a:p>
        </p:txBody>
      </p:sp>
      <p:pic>
        <p:nvPicPr>
          <p:cNvPr id="4" name="Picture 3" descr="usamap_Gustafson project.GIF"/>
          <p:cNvPicPr/>
          <p:nvPr/>
        </p:nvPicPr>
        <p:blipFill>
          <a:blip r:embed="rId2" cstate="print"/>
          <a:srcRect l="15457" t="26119"/>
          <a:stretch>
            <a:fillRect/>
          </a:stretch>
        </p:blipFill>
        <p:spPr>
          <a:xfrm>
            <a:off x="6019800" y="3486150"/>
            <a:ext cx="3124200" cy="16573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6248400" y="3600450"/>
            <a:ext cx="762000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1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47750"/>
            <a:ext cx="9144000" cy="1428750"/>
          </a:xfrm>
        </p:spPr>
        <p:txBody>
          <a:bodyPr/>
          <a:lstStyle/>
          <a:p>
            <a:r>
              <a:rPr lang="en-US" sz="2400" b="1" dirty="0" smtClean="0"/>
              <a:t>Northwest Advanced Renewables Alliance (NARA): New Vista for Green Fuels, Chemicals, and Products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57350"/>
            <a:ext cx="9144000" cy="3486150"/>
          </a:xfrm>
        </p:spPr>
        <p:txBody>
          <a:bodyPr/>
          <a:lstStyle/>
          <a:p>
            <a:pPr>
              <a:buNone/>
            </a:pPr>
            <a:r>
              <a:rPr lang="en-US" sz="2000" b="1" dirty="0" smtClean="0"/>
              <a:t> </a:t>
            </a:r>
            <a:r>
              <a:rPr lang="en-US" sz="2000" dirty="0" smtClean="0"/>
              <a:t>PD: R Cavalieri, WA St U, $40,000,000 (5 years)</a:t>
            </a:r>
          </a:p>
          <a:p>
            <a:r>
              <a:rPr lang="en-US" sz="2000" dirty="0" smtClean="0"/>
              <a:t>41 Key Personnel representing 9 Universities, 3 Federal Partners, and 6 Industrial Partners from 9 States:</a:t>
            </a:r>
          </a:p>
          <a:p>
            <a:pPr lvl="1"/>
            <a:r>
              <a:rPr lang="en-US" sz="1800" dirty="0" smtClean="0"/>
              <a:t>Renewable aviation fuel, value-added industrial chemicals</a:t>
            </a:r>
          </a:p>
          <a:p>
            <a:pPr lvl="1"/>
            <a:r>
              <a:rPr lang="en-US" sz="1800" dirty="0" smtClean="0"/>
              <a:t>Woody biomass residues</a:t>
            </a:r>
          </a:p>
          <a:p>
            <a:pPr lvl="1"/>
            <a:r>
              <a:rPr lang="en-US" sz="1800" dirty="0" smtClean="0"/>
              <a:t>Weyerhaeuser, other land owners</a:t>
            </a:r>
          </a:p>
          <a:p>
            <a:pPr lvl="1"/>
            <a:r>
              <a:rPr lang="en-US" sz="1800" dirty="0" smtClean="0"/>
              <a:t>Bioconversion and fuel production</a:t>
            </a:r>
          </a:p>
          <a:p>
            <a:pPr lvl="2"/>
            <a:r>
              <a:rPr lang="en-US" sz="1600" dirty="0" smtClean="0"/>
              <a:t>Gevo, Catchlight</a:t>
            </a:r>
          </a:p>
          <a:p>
            <a:pPr lvl="1"/>
            <a:r>
              <a:rPr lang="en-US" sz="1800" dirty="0" smtClean="0"/>
              <a:t>Boeing is on advisory board</a:t>
            </a:r>
          </a:p>
          <a:p>
            <a:pPr lvl="1"/>
            <a:endParaRPr lang="en-US" sz="1800" dirty="0"/>
          </a:p>
        </p:txBody>
      </p:sp>
      <p:pic>
        <p:nvPicPr>
          <p:cNvPr id="5" name="Picture 4" descr="usamap_Lewis project.GIF"/>
          <p:cNvPicPr/>
          <p:nvPr/>
        </p:nvPicPr>
        <p:blipFill>
          <a:blip r:embed="rId2" cstate="print"/>
          <a:srcRect l="16527" t="27063"/>
          <a:stretch>
            <a:fillRect/>
          </a:stretch>
        </p:blipFill>
        <p:spPr>
          <a:xfrm>
            <a:off x="5715000" y="3257550"/>
            <a:ext cx="3429000" cy="18859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6096000" y="3371850"/>
            <a:ext cx="762000" cy="51435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900"/>
            <a:ext cx="9144000" cy="1771650"/>
          </a:xfrm>
        </p:spPr>
        <p:txBody>
          <a:bodyPr/>
          <a:lstStyle/>
          <a:p>
            <a:pPr algn="ctr"/>
            <a:r>
              <a:rPr lang="en-US" sz="2400" b="1" dirty="0" smtClean="0"/>
              <a:t>A Regional Program for Production of Multiple Agricultural Feedstocks And Processing to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Biofuels </a:t>
            </a:r>
            <a:r>
              <a:rPr lang="en-US" sz="2400" b="1" dirty="0" smtClean="0"/>
              <a:t>and Biobased Chemicals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9144000" cy="3486150"/>
          </a:xfrm>
        </p:spPr>
        <p:txBody>
          <a:bodyPr/>
          <a:lstStyle/>
          <a:p>
            <a:pPr>
              <a:buNone/>
            </a:pPr>
            <a:r>
              <a:rPr lang="en-US" sz="1800" b="1" dirty="0" smtClean="0"/>
              <a:t> </a:t>
            </a:r>
            <a:r>
              <a:rPr lang="en-US" sz="1800" dirty="0" smtClean="0"/>
              <a:t>PD: D Day, LA St U, $17,300,000 (5 years)</a:t>
            </a:r>
          </a:p>
          <a:p>
            <a:r>
              <a:rPr lang="en-US" sz="1800" dirty="0" smtClean="0"/>
              <a:t>37 Total Key Personnel from 5 Universities, 1 Federal Partner, and 7 Industry Partners in 7 States:</a:t>
            </a:r>
          </a:p>
          <a:p>
            <a:pPr lvl="1"/>
            <a:r>
              <a:rPr lang="en-US" sz="1600" dirty="0" smtClean="0"/>
              <a:t>Biobutanol, gasoline, aviation fuel and industrial chemicals</a:t>
            </a:r>
          </a:p>
          <a:p>
            <a:pPr lvl="1"/>
            <a:r>
              <a:rPr lang="en-US" sz="1600" dirty="0" smtClean="0"/>
              <a:t>Energy cane (ARS, SRU) and sweet sorghum (Ceres)</a:t>
            </a:r>
          </a:p>
          <a:p>
            <a:pPr lvl="1"/>
            <a:r>
              <a:rPr lang="en-US" sz="1600" dirty="0" smtClean="0"/>
              <a:t>Logistics (John Deere)</a:t>
            </a:r>
          </a:p>
          <a:p>
            <a:pPr lvl="1"/>
            <a:r>
              <a:rPr lang="en-US" sz="1600" dirty="0" smtClean="0"/>
              <a:t>Bioconversion to sugars, </a:t>
            </a:r>
          </a:p>
          <a:p>
            <a:pPr lvl="1">
              <a:buNone/>
            </a:pPr>
            <a:r>
              <a:rPr lang="en-US" sz="1600" dirty="0" smtClean="0"/>
              <a:t>     fuel and chemical production</a:t>
            </a:r>
          </a:p>
          <a:p>
            <a:pPr lvl="2"/>
            <a:r>
              <a:rPr lang="en-US" sz="1400" dirty="0" smtClean="0"/>
              <a:t>Virent, DuPont/</a:t>
            </a:r>
            <a:r>
              <a:rPr lang="en-US" sz="1400" dirty="0" err="1" smtClean="0"/>
              <a:t>Genencor</a:t>
            </a:r>
            <a:r>
              <a:rPr lang="en-US" sz="1400" dirty="0" smtClean="0"/>
              <a:t>, </a:t>
            </a:r>
            <a:r>
              <a:rPr lang="en-US" sz="1400" dirty="0" err="1" smtClean="0"/>
              <a:t>Optinol</a:t>
            </a:r>
            <a:r>
              <a:rPr lang="en-US" sz="1400" dirty="0" smtClean="0"/>
              <a:t>,</a:t>
            </a:r>
          </a:p>
          <a:p>
            <a:pPr lvl="2"/>
            <a:r>
              <a:rPr lang="en-US" sz="1400" dirty="0" smtClean="0"/>
              <a:t> MS Processes, Intl.</a:t>
            </a:r>
            <a:endParaRPr lang="en-US" sz="1400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3429000"/>
            <a:ext cx="3429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 bwMode="auto">
          <a:xfrm>
            <a:off x="7620000" y="4400550"/>
            <a:ext cx="914400" cy="28575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NIFA Template 2 UPDATED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ERE BETO Blue">
  <a:themeElements>
    <a:clrScheme name="EERE 2012-2">
      <a:dk1>
        <a:srgbClr val="50565C"/>
      </a:dk1>
      <a:lt1>
        <a:sysClr val="window" lastClr="FFFFFF"/>
      </a:lt1>
      <a:dk2>
        <a:srgbClr val="6A737B"/>
      </a:dk2>
      <a:lt2>
        <a:srgbClr val="EEECE1"/>
      </a:lt2>
      <a:accent1>
        <a:srgbClr val="7AC143"/>
      </a:accent1>
      <a:accent2>
        <a:srgbClr val="FFD200"/>
      </a:accent2>
      <a:accent3>
        <a:srgbClr val="00A4E4"/>
      </a:accent3>
      <a:accent4>
        <a:srgbClr val="00425D"/>
      </a:accent4>
      <a:accent5>
        <a:srgbClr val="00853F"/>
      </a:accent5>
      <a:accent6>
        <a:srgbClr val="F58025"/>
      </a:accent6>
      <a:hlink>
        <a:srgbClr val="006892"/>
      </a:hlink>
      <a:folHlink>
        <a:srgbClr val="6A737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 fontScale="85000" lnSpcReduction="10000"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sz="2323" b="1" i="0" u="none" strike="noStrike" kern="120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3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pd2">
  <a:themeElements>
    <a:clrScheme name="tpd2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FF0000"/>
      </a:accent1>
      <a:accent2>
        <a:srgbClr val="00B050"/>
      </a:accent2>
      <a:accent3>
        <a:srgbClr val="FFFFFF"/>
      </a:accent3>
      <a:accent4>
        <a:srgbClr val="000000"/>
      </a:accent4>
      <a:accent5>
        <a:srgbClr val="FFAAAA"/>
      </a:accent5>
      <a:accent6>
        <a:srgbClr val="009F48"/>
      </a:accent6>
      <a:hlink>
        <a:srgbClr val="0070C0"/>
      </a:hlink>
      <a:folHlink>
        <a:srgbClr val="919191"/>
      </a:folHlink>
    </a:clrScheme>
    <a:fontScheme name="tpd2">
      <a:majorFont>
        <a:latin typeface="Trebuchet MS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pd2 1">
        <a:dk1>
          <a:srgbClr val="000000"/>
        </a:dk1>
        <a:lt1>
          <a:srgbClr val="FFFFFF"/>
        </a:lt1>
        <a:dk2>
          <a:srgbClr val="000000"/>
        </a:dk2>
        <a:lt2>
          <a:srgbClr val="F8F8F8"/>
        </a:lt2>
        <a:accent1>
          <a:srgbClr val="FF0000"/>
        </a:accent1>
        <a:accent2>
          <a:srgbClr val="00B050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009F48"/>
        </a:accent6>
        <a:hlink>
          <a:srgbClr val="0070C0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Conten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3877</Words>
  <Application>Microsoft Office PowerPoint</Application>
  <PresentationFormat>On-screen Show (16:9)</PresentationFormat>
  <Paragraphs>803</Paragraphs>
  <Slides>51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Office Theme</vt:lpstr>
      <vt:lpstr>EERE BETO Blue</vt:lpstr>
      <vt:lpstr>3_Custom Design</vt:lpstr>
      <vt:lpstr>5_Custom Design</vt:lpstr>
      <vt:lpstr>1_Office Theme</vt:lpstr>
      <vt:lpstr>1_tpd2</vt:lpstr>
      <vt:lpstr>2_Content slides</vt:lpstr>
      <vt:lpstr>1_Default Design</vt:lpstr>
      <vt:lpstr>2_Office Theme</vt:lpstr>
      <vt:lpstr>3_Office Theme</vt:lpstr>
      <vt:lpstr>NIFA Template 2 UPDATED</vt:lpstr>
      <vt:lpstr>PowerPoint Presentation</vt:lpstr>
      <vt:lpstr>PowerPoint Presentation</vt:lpstr>
      <vt:lpstr>National Institute of Food and Agriculture – USDA Catalyzing Partnerships in Renewable Aviation Fuel Production Systems</vt:lpstr>
      <vt:lpstr>National Institute of  Food and Agriculture Sustainable Bioenergy</vt:lpstr>
      <vt:lpstr>Regional Approaches to Bioenergy Systems</vt:lpstr>
      <vt:lpstr>PowerPoint Presentation</vt:lpstr>
      <vt:lpstr>System for Advanced Biofuels Production from Woody Biomass In the Pacific Northwest </vt:lpstr>
      <vt:lpstr>Northwest Advanced Renewables Alliance (NARA): New Vista for Green Fuels, Chemicals, and Products  </vt:lpstr>
      <vt:lpstr>A Regional Program for Production of Multiple Agricultural Feedstocks And Processing to  Biofuels and Biobased Chemicals   </vt:lpstr>
      <vt:lpstr>PowerPoint Presentation</vt:lpstr>
      <vt:lpstr>PowerPoint Presentation</vt:lpstr>
      <vt:lpstr>Current Strategic Focus: Replacing the Entire Barrel</vt:lpstr>
      <vt:lpstr>BETO Thermochemical-based IBR projects – Summary</vt:lpstr>
      <vt:lpstr>FY 2013 TC FOA: CHASE</vt:lpstr>
      <vt:lpstr>Natural Gas/Biomass to Liquids Workshop</vt:lpstr>
      <vt:lpstr>GBTL Workshop Results</vt:lpstr>
      <vt:lpstr>Gas-to-Liquids Cost of Production</vt:lpstr>
      <vt:lpstr>REMOTE: Reducing Emissions using Methanotrophic Organisms for Transportation Energy</vt:lpstr>
      <vt:lpstr>PowerPoint Presentation</vt:lpstr>
      <vt:lpstr>PowerPoint Presentation</vt:lpstr>
      <vt:lpstr>FAA Alternative Jet Fuel Research Update</vt:lpstr>
      <vt:lpstr>FAA E&amp;E Research</vt:lpstr>
      <vt:lpstr>Current FAA Alternative Jet Fuel Activities</vt:lpstr>
      <vt:lpstr>Current FAA Alternative Jet Fuel Activities</vt:lpstr>
      <vt:lpstr>PowerPoint Presentation</vt:lpstr>
      <vt:lpstr>Current FAA Alternative Jet Fuel Activities</vt:lpstr>
      <vt:lpstr>Environmental and Economic Analyses</vt:lpstr>
      <vt:lpstr>Current FAA Alternative Jet Fuel Activities</vt:lpstr>
      <vt:lpstr>New FAA Programs</vt:lpstr>
      <vt:lpstr>ASCENT Overview</vt:lpstr>
      <vt:lpstr>PowerPoint Presentation</vt:lpstr>
      <vt:lpstr>Continuous Lower Energy, Emissions  and Noise (CLEEN) Phase II</vt:lpstr>
      <vt:lpstr>Summary</vt:lpstr>
      <vt:lpstr>Backup – will not be in deck that goes out publicly</vt:lpstr>
      <vt:lpstr>ASCENT Structure</vt:lpstr>
      <vt:lpstr>University Partners &amp; Advisory Committee</vt:lpstr>
      <vt:lpstr>ASCENT University Expertise</vt:lpstr>
      <vt:lpstr>PowerPoint Presentation</vt:lpstr>
      <vt:lpstr>Department of Commerce and Alternative Aviation Fuels</vt:lpstr>
      <vt:lpstr>PowerPoint Presentation</vt:lpstr>
      <vt:lpstr>PowerPoint Presentation</vt:lpstr>
      <vt:lpstr>International Trade Administration Partnering with CAAFI</vt:lpstr>
      <vt:lpstr>NIST Metrology, Standards, and Technology</vt:lpstr>
      <vt:lpstr>NIST Partnership Opportunities</vt:lpstr>
      <vt:lpstr>PowerPoint Presentation</vt:lpstr>
      <vt:lpstr>PowerPoint Presentation</vt:lpstr>
      <vt:lpstr>Development of National Alternative Jet Fuels R&amp;D Strategy  Research, Development, Demonstration, and Deployment (RD3) Challenges, Opportunities, and Strategic Way Forward </vt:lpstr>
      <vt:lpstr>PowerPoint Presentation</vt:lpstr>
      <vt:lpstr>Development of National Alternative Jet Fuels R&amp;D Strategy</vt:lpstr>
      <vt:lpstr>Development of National Alternative Jet Fuels R&amp;D Strategy</vt:lpstr>
      <vt:lpstr>Development of National Alternative Jet Fuels R&amp;D Strategy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carolel</dc:creator>
  <cp:lastModifiedBy>Carole Lotito</cp:lastModifiedBy>
  <cp:revision>23</cp:revision>
  <dcterms:created xsi:type="dcterms:W3CDTF">2011-11-23T16:12:52Z</dcterms:created>
  <dcterms:modified xsi:type="dcterms:W3CDTF">2014-02-12T20:52:42Z</dcterms:modified>
</cp:coreProperties>
</file>